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Shape 0"/>
          <p:cNvSpPr/>
          <p:nvPr/>
        </p:nvSpPr>
        <p:spPr>
          <a:xfrm>
            <a:off x="4572000" y="0"/>
            <a:ext cx="4572000" cy="5143500"/>
          </a:xfrm>
          <a:prstGeom prst="rect">
            <a:avLst/>
          </a:prstGeom>
          <a:solidFill>
            <a:srgbClr val="1A1A1A">
              <a:alpha val="20000"/>
            </a:srgbClr>
          </a:solidFill>
          <a:ln/>
        </p:spPr>
      </p:sp>
      <p:sp>
        <p:nvSpPr>
          <p:cNvPr id="4" name="Text 1"/>
          <p:cNvSpPr/>
          <p:nvPr/>
        </p:nvSpPr>
        <p:spPr>
          <a:xfrm>
            <a:off x="428625" y="959104"/>
            <a:ext cx="3571875" cy="1097235"/>
          </a:xfrm>
          <a:prstGeom prst="rect">
            <a:avLst/>
          </a:prstGeom>
          <a:noFill/>
          <a:ln/>
        </p:spPr>
        <p:txBody>
          <a:bodyPr wrap="square" lIns="0" tIns="0" rIns="0" bIns="0" rtlCol="0" anchor="t">
            <a:spAutoFit/>
          </a:bodyPr>
          <a:lstStyle/>
          <a:p>
            <a:pPr algn="l" indent="0" marL="0">
              <a:lnSpc>
                <a:spcPts val="4300"/>
              </a:lnSpc>
              <a:buNone/>
            </a:pPr>
            <a:r>
              <a:rPr lang="en-US" sz="3294" b="1" dirty="0">
                <a:solidFill>
                  <a:srgbClr val="1A1A1A"/>
                </a:solidFill>
              </a:rPr>
              <a:t>Unified Identity Fabric</a:t>
            </a:r>
            <a:endParaRPr lang="en-US" sz="3294" dirty="0"/>
          </a:p>
        </p:txBody>
      </p:sp>
      <p:sp>
        <p:nvSpPr>
          <p:cNvPr id="5" name="Text 2"/>
          <p:cNvSpPr/>
          <p:nvPr/>
        </p:nvSpPr>
        <p:spPr>
          <a:xfrm>
            <a:off x="428625" y="2227790"/>
            <a:ext cx="3429000" cy="625078"/>
          </a:xfrm>
          <a:prstGeom prst="rect">
            <a:avLst/>
          </a:prstGeom>
          <a:noFill/>
          <a:ln/>
        </p:spPr>
        <p:txBody>
          <a:bodyPr wrap="square" lIns="0" tIns="0" rIns="0" bIns="0" rtlCol="0" anchor="t">
            <a:spAutoFit/>
          </a:bodyPr>
          <a:lstStyle/>
          <a:p>
            <a:pPr algn="l" indent="0" marL="0">
              <a:lnSpc>
                <a:spcPts val="2200"/>
              </a:lnSpc>
              <a:buNone/>
            </a:pPr>
            <a:r>
              <a:rPr lang="en-US" sz="1704" dirty="0">
                <a:solidFill>
                  <a:srgbClr val="C2002F"/>
                </a:solidFill>
              </a:rPr>
              <a:t>Securing the Future of the City of Calgary</a:t>
            </a:r>
            <a:endParaRPr lang="en-US" sz="1704" dirty="0"/>
          </a:p>
        </p:txBody>
      </p:sp>
      <p:sp>
        <p:nvSpPr>
          <p:cNvPr id="6" name="Text 3"/>
          <p:cNvSpPr/>
          <p:nvPr/>
        </p:nvSpPr>
        <p:spPr>
          <a:xfrm>
            <a:off x="428625" y="3081468"/>
            <a:ext cx="3429000" cy="411435"/>
          </a:xfrm>
          <a:prstGeom prst="rect">
            <a:avLst/>
          </a:prstGeom>
          <a:noFill/>
          <a:ln/>
        </p:spPr>
        <p:txBody>
          <a:bodyPr wrap="square" lIns="0" tIns="0" rIns="0" bIns="0" rtlCol="0" anchor="t">
            <a:spAutoFit/>
          </a:bodyPr>
          <a:lstStyle/>
          <a:p>
            <a:pPr algn="l" indent="0" marL="0">
              <a:lnSpc>
                <a:spcPts val="1600"/>
              </a:lnSpc>
              <a:buNone/>
            </a:pPr>
            <a:r>
              <a:rPr lang="en-US" sz="885" b="1" dirty="0">
                <a:solidFill>
                  <a:srgbClr val="2D4F85"/>
                </a:solidFill>
              </a:rPr>
              <a:t>Enterprise Identity + Cloud Infrastructure + Security Monitoring</a:t>
            </a:r>
            <a:endParaRPr lang="en-US" sz="885" dirty="0"/>
          </a:p>
        </p:txBody>
      </p:sp>
      <p:sp>
        <p:nvSpPr>
          <p:cNvPr id="7" name="Text 4"/>
          <p:cNvSpPr/>
          <p:nvPr/>
        </p:nvSpPr>
        <p:spPr>
          <a:xfrm>
            <a:off x="428625" y="3664353"/>
            <a:ext cx="37616" cy="180017"/>
          </a:xfrm>
          <a:prstGeom prst="rect">
            <a:avLst/>
          </a:prstGeom>
          <a:noFill/>
          <a:ln/>
        </p:spPr>
        <p:txBody>
          <a:bodyPr wrap="none" lIns="0" tIns="0" rIns="0" bIns="0" rtlCol="0" anchor="t">
            <a:spAutoFit/>
          </a:bodyPr>
          <a:lstStyle/>
          <a:p>
            <a:pPr algn="l" indent="0" marL="0">
              <a:lnSpc>
                <a:spcPts val="1400"/>
              </a:lnSpc>
              <a:buNone/>
            </a:pPr>
            <a:r>
              <a:rPr lang="en-US" sz="683" b="1" dirty="0">
                <a:solidFill>
                  <a:srgbClr val="C2002F"/>
                </a:solidFill>
              </a:rPr>
              <a:t>•</a:t>
            </a:r>
            <a:endParaRPr lang="en-US" sz="683" dirty="0"/>
          </a:p>
        </p:txBody>
      </p:sp>
      <p:sp>
        <p:nvSpPr>
          <p:cNvPr id="8" name="Text 5"/>
          <p:cNvSpPr/>
          <p:nvPr/>
        </p:nvSpPr>
        <p:spPr>
          <a:xfrm>
            <a:off x="551966" y="3664353"/>
            <a:ext cx="3091346" cy="180017"/>
          </a:xfrm>
          <a:prstGeom prst="rect">
            <a:avLst/>
          </a:prstGeom>
          <a:noFill/>
          <a:ln/>
        </p:spPr>
        <p:txBody>
          <a:bodyPr wrap="none" lIns="0" tIns="0" rIns="0" bIns="0" rtlCol="0" anchor="t">
            <a:spAutoFit/>
          </a:bodyPr>
          <a:lstStyle/>
          <a:p>
            <a:pPr algn="l" indent="0" marL="0">
              <a:lnSpc>
                <a:spcPts val="1400"/>
              </a:lnSpc>
              <a:buNone/>
            </a:pPr>
            <a:r>
              <a:rPr lang="en-US" sz="727" dirty="0">
                <a:solidFill>
                  <a:srgbClr val="1A1A1A"/>
                </a:solidFill>
              </a:rPr>
              <a:t>Microsoft Entra ID as authoritative identity provider</a:t>
            </a:r>
            <a:endParaRPr lang="en-US" sz="727" dirty="0"/>
          </a:p>
        </p:txBody>
      </p:sp>
      <p:sp>
        <p:nvSpPr>
          <p:cNvPr id="9" name="Text 6"/>
          <p:cNvSpPr/>
          <p:nvPr/>
        </p:nvSpPr>
        <p:spPr>
          <a:xfrm>
            <a:off x="428625" y="3901520"/>
            <a:ext cx="37616" cy="180017"/>
          </a:xfrm>
          <a:prstGeom prst="rect">
            <a:avLst/>
          </a:prstGeom>
          <a:noFill/>
          <a:ln/>
        </p:spPr>
        <p:txBody>
          <a:bodyPr wrap="none" lIns="0" tIns="0" rIns="0" bIns="0" rtlCol="0" anchor="t">
            <a:spAutoFit/>
          </a:bodyPr>
          <a:lstStyle/>
          <a:p>
            <a:pPr algn="l" indent="0" marL="0">
              <a:lnSpc>
                <a:spcPts val="1400"/>
              </a:lnSpc>
              <a:buNone/>
            </a:pPr>
            <a:r>
              <a:rPr lang="en-US" sz="683" b="1" dirty="0">
                <a:solidFill>
                  <a:srgbClr val="C2002F"/>
                </a:solidFill>
              </a:rPr>
              <a:t>•</a:t>
            </a:r>
            <a:endParaRPr lang="en-US" sz="683" dirty="0"/>
          </a:p>
        </p:txBody>
      </p:sp>
      <p:sp>
        <p:nvSpPr>
          <p:cNvPr id="10" name="Text 7"/>
          <p:cNvSpPr/>
          <p:nvPr/>
        </p:nvSpPr>
        <p:spPr>
          <a:xfrm>
            <a:off x="551966" y="3901520"/>
            <a:ext cx="3091346" cy="180017"/>
          </a:xfrm>
          <a:prstGeom prst="rect">
            <a:avLst/>
          </a:prstGeom>
          <a:noFill/>
          <a:ln/>
        </p:spPr>
        <p:txBody>
          <a:bodyPr wrap="none" lIns="0" tIns="0" rIns="0" bIns="0" rtlCol="0" anchor="t">
            <a:spAutoFit/>
          </a:bodyPr>
          <a:lstStyle/>
          <a:p>
            <a:pPr algn="l" indent="0" marL="0">
              <a:lnSpc>
                <a:spcPts val="1400"/>
              </a:lnSpc>
              <a:buNone/>
            </a:pPr>
            <a:r>
              <a:rPr lang="en-US" sz="727" dirty="0">
                <a:solidFill>
                  <a:srgbClr val="1A1A1A"/>
                </a:solidFill>
              </a:rPr>
              <a:t>Google Workspace integration with optimized licensing</a:t>
            </a:r>
            <a:endParaRPr lang="en-US" sz="727" dirty="0"/>
          </a:p>
        </p:txBody>
      </p:sp>
      <p:sp>
        <p:nvSpPr>
          <p:cNvPr id="11" name="Text 8"/>
          <p:cNvSpPr/>
          <p:nvPr/>
        </p:nvSpPr>
        <p:spPr>
          <a:xfrm>
            <a:off x="428625" y="4138687"/>
            <a:ext cx="37616" cy="180017"/>
          </a:xfrm>
          <a:prstGeom prst="rect">
            <a:avLst/>
          </a:prstGeom>
          <a:noFill/>
          <a:ln/>
        </p:spPr>
        <p:txBody>
          <a:bodyPr wrap="none" lIns="0" tIns="0" rIns="0" bIns="0" rtlCol="0" anchor="t">
            <a:spAutoFit/>
          </a:bodyPr>
          <a:lstStyle/>
          <a:p>
            <a:pPr algn="l" indent="0" marL="0">
              <a:lnSpc>
                <a:spcPts val="1400"/>
              </a:lnSpc>
              <a:buNone/>
            </a:pPr>
            <a:r>
              <a:rPr lang="en-US" sz="683" b="1" dirty="0">
                <a:solidFill>
                  <a:srgbClr val="C2002F"/>
                </a:solidFill>
              </a:rPr>
              <a:t>•</a:t>
            </a:r>
            <a:endParaRPr lang="en-US" sz="683" dirty="0"/>
          </a:p>
        </p:txBody>
      </p:sp>
      <p:sp>
        <p:nvSpPr>
          <p:cNvPr id="12" name="Text 9"/>
          <p:cNvSpPr/>
          <p:nvPr/>
        </p:nvSpPr>
        <p:spPr>
          <a:xfrm>
            <a:off x="551966" y="4138687"/>
            <a:ext cx="3091346" cy="180017"/>
          </a:xfrm>
          <a:prstGeom prst="rect">
            <a:avLst/>
          </a:prstGeom>
          <a:noFill/>
          <a:ln/>
        </p:spPr>
        <p:txBody>
          <a:bodyPr wrap="none" lIns="0" tIns="0" rIns="0" bIns="0" rtlCol="0" anchor="t">
            <a:spAutoFit/>
          </a:bodyPr>
          <a:lstStyle/>
          <a:p>
            <a:pPr algn="l" indent="0" marL="0">
              <a:lnSpc>
                <a:spcPts val="1400"/>
              </a:lnSpc>
              <a:buNone/>
            </a:pPr>
            <a:r>
              <a:rPr lang="en-US" sz="727" dirty="0">
                <a:solidFill>
                  <a:srgbClr val="1A1A1A"/>
                </a:solidFill>
              </a:rPr>
              <a:t>GCP landing zone for cloud infrastructure foundation</a:t>
            </a:r>
            <a:endParaRPr lang="en-US" sz="727" dirty="0"/>
          </a:p>
        </p:txBody>
      </p:sp>
      <p:sp>
        <p:nvSpPr>
          <p:cNvPr id="13" name="Text 10"/>
          <p:cNvSpPr/>
          <p:nvPr/>
        </p:nvSpPr>
        <p:spPr>
          <a:xfrm>
            <a:off x="428625" y="4375854"/>
            <a:ext cx="37616" cy="180017"/>
          </a:xfrm>
          <a:prstGeom prst="rect">
            <a:avLst/>
          </a:prstGeom>
          <a:noFill/>
          <a:ln/>
        </p:spPr>
        <p:txBody>
          <a:bodyPr wrap="none" lIns="0" tIns="0" rIns="0" bIns="0" rtlCol="0" anchor="t">
            <a:spAutoFit/>
          </a:bodyPr>
          <a:lstStyle/>
          <a:p>
            <a:pPr algn="l" indent="0" marL="0">
              <a:lnSpc>
                <a:spcPts val="1400"/>
              </a:lnSpc>
              <a:buNone/>
            </a:pPr>
            <a:r>
              <a:rPr lang="en-US" sz="683" b="1" dirty="0">
                <a:solidFill>
                  <a:srgbClr val="C2002F"/>
                </a:solidFill>
              </a:rPr>
              <a:t>•</a:t>
            </a:r>
            <a:endParaRPr lang="en-US" sz="683" dirty="0"/>
          </a:p>
        </p:txBody>
      </p:sp>
      <p:sp>
        <p:nvSpPr>
          <p:cNvPr id="14" name="Text 11"/>
          <p:cNvSpPr/>
          <p:nvPr/>
        </p:nvSpPr>
        <p:spPr>
          <a:xfrm>
            <a:off x="551966" y="4375854"/>
            <a:ext cx="3091346" cy="180017"/>
          </a:xfrm>
          <a:prstGeom prst="rect">
            <a:avLst/>
          </a:prstGeom>
          <a:noFill/>
          <a:ln/>
        </p:spPr>
        <p:txBody>
          <a:bodyPr wrap="none" lIns="0" tIns="0" rIns="0" bIns="0" rtlCol="0" anchor="t">
            <a:spAutoFit/>
          </a:bodyPr>
          <a:lstStyle/>
          <a:p>
            <a:pPr algn="l" indent="0" marL="0">
              <a:lnSpc>
                <a:spcPts val="1400"/>
              </a:lnSpc>
              <a:buNone/>
            </a:pPr>
            <a:r>
              <a:rPr lang="en-US" sz="727" dirty="0">
                <a:solidFill>
                  <a:srgbClr val="1A1A1A"/>
                </a:solidFill>
              </a:rPr>
              <a:t>Microsoft Sentinel for unified security monitoring</a:t>
            </a:r>
            <a:endParaRPr lang="en-US" sz="727" dirty="0"/>
          </a:p>
        </p:txBody>
      </p:sp>
      <p:pic>
        <p:nvPicPr>
          <p:cNvPr id="15" name="Image 1" descr="preencoded.png">    </p:cNvPr>
          <p:cNvPicPr>
            <a:picLocks noChangeAspect="1"/>
          </p:cNvPicPr>
          <p:nvPr/>
        </p:nvPicPr>
        <p:blipFill>
          <a:blip r:embed="rId2"/>
          <a:stretch>
            <a:fillRect/>
          </a:stretch>
        </p:blipFill>
        <p:spPr>
          <a:xfrm>
            <a:off x="4114800" y="0"/>
            <a:ext cx="50292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382648"/>
          </a:xfrm>
          <a:prstGeom prst="rect">
            <a:avLst/>
          </a:prstGeom>
        </p:spPr>
      </p:pic>
      <p:sp>
        <p:nvSpPr>
          <p:cNvPr id="3" name="Text 0"/>
          <p:cNvSpPr/>
          <p:nvPr/>
        </p:nvSpPr>
        <p:spPr>
          <a:xfrm>
            <a:off x="428625" y="428625"/>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Securing a Strategic Investment for Maximum Annual Return</a:t>
            </a:r>
            <a:endParaRPr lang="en-US" sz="1602" dirty="0"/>
          </a:p>
        </p:txBody>
      </p:sp>
      <p:sp>
        <p:nvSpPr>
          <p:cNvPr id="4" name="Text 1"/>
          <p:cNvSpPr/>
          <p:nvPr/>
        </p:nvSpPr>
        <p:spPr>
          <a:xfrm>
            <a:off x="428625" y="1222977"/>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Investment Ask</a:t>
            </a:r>
            <a:endParaRPr lang="en-US" sz="784" dirty="0"/>
          </a:p>
        </p:txBody>
      </p:sp>
      <p:sp>
        <p:nvSpPr>
          <p:cNvPr id="5" name="Text 2"/>
          <p:cNvSpPr/>
          <p:nvPr/>
        </p:nvSpPr>
        <p:spPr>
          <a:xfrm>
            <a:off x="428625" y="1471222"/>
            <a:ext cx="600410" cy="146447"/>
          </a:xfrm>
          <a:prstGeom prst="rect">
            <a:avLst/>
          </a:prstGeom>
          <a:noFill/>
          <a:ln/>
        </p:spPr>
        <p:txBody>
          <a:bodyPr wrap="none" lIns="0" tIns="0" rIns="0" bIns="0" rtlCol="0" anchor="t">
            <a:spAutoFit/>
          </a:bodyPr>
          <a:lstStyle/>
          <a:p>
            <a:pPr algn="l" indent="0" marL="0">
              <a:lnSpc>
                <a:spcPts val="1000"/>
              </a:lnSpc>
              <a:buNone/>
            </a:pPr>
            <a:r>
              <a:rPr lang="en-US" sz="780" dirty="0">
                <a:solidFill>
                  <a:srgbClr val="2D4F85"/>
                </a:solidFill>
              </a:rPr>
              <a:t>Project Cost</a:t>
            </a:r>
            <a:endParaRPr lang="en-US" sz="780" dirty="0"/>
          </a:p>
        </p:txBody>
      </p:sp>
      <p:sp>
        <p:nvSpPr>
          <p:cNvPr id="6" name="Text 3"/>
          <p:cNvSpPr/>
          <p:nvPr/>
        </p:nvSpPr>
        <p:spPr>
          <a:xfrm>
            <a:off x="3543970" y="1464078"/>
            <a:ext cx="74228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$[500K–750K]</a:t>
            </a:r>
            <a:endParaRPr lang="en-US" sz="784" dirty="0"/>
          </a:p>
        </p:txBody>
      </p:sp>
      <p:sp>
        <p:nvSpPr>
          <p:cNvPr id="7" name="Text 4"/>
          <p:cNvSpPr/>
          <p:nvPr/>
        </p:nvSpPr>
        <p:spPr>
          <a:xfrm>
            <a:off x="428625" y="1683748"/>
            <a:ext cx="1115290" cy="146447"/>
          </a:xfrm>
          <a:prstGeom prst="rect">
            <a:avLst/>
          </a:prstGeom>
          <a:noFill/>
          <a:ln/>
        </p:spPr>
        <p:txBody>
          <a:bodyPr wrap="none" lIns="0" tIns="0" rIns="0" bIns="0" rtlCol="0" anchor="t">
            <a:spAutoFit/>
          </a:bodyPr>
          <a:lstStyle/>
          <a:p>
            <a:pPr algn="l" indent="0" marL="0">
              <a:lnSpc>
                <a:spcPts val="1000"/>
              </a:lnSpc>
              <a:buNone/>
            </a:pPr>
            <a:r>
              <a:rPr lang="en-US" sz="780" dirty="0">
                <a:solidFill>
                  <a:srgbClr val="2D4F85"/>
                </a:solidFill>
              </a:rPr>
              <a:t>Implementation Costs</a:t>
            </a:r>
            <a:endParaRPr lang="en-US" sz="780" dirty="0"/>
          </a:p>
        </p:txBody>
      </p:sp>
      <p:sp>
        <p:nvSpPr>
          <p:cNvPr id="8" name="Text 5"/>
          <p:cNvSpPr/>
          <p:nvPr/>
        </p:nvSpPr>
        <p:spPr>
          <a:xfrm>
            <a:off x="2167570" y="1676605"/>
            <a:ext cx="211868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Consulting, Integration, IT Resources</a:t>
            </a:r>
            <a:endParaRPr lang="en-US" sz="784" dirty="0"/>
          </a:p>
        </p:txBody>
      </p:sp>
      <p:sp>
        <p:nvSpPr>
          <p:cNvPr id="9" name="Text 6"/>
          <p:cNvSpPr/>
          <p:nvPr/>
        </p:nvSpPr>
        <p:spPr>
          <a:xfrm>
            <a:off x="428625" y="1896275"/>
            <a:ext cx="429825" cy="146447"/>
          </a:xfrm>
          <a:prstGeom prst="rect">
            <a:avLst/>
          </a:prstGeom>
          <a:noFill/>
          <a:ln/>
        </p:spPr>
        <p:txBody>
          <a:bodyPr wrap="none" lIns="0" tIns="0" rIns="0" bIns="0" rtlCol="0" anchor="t">
            <a:spAutoFit/>
          </a:bodyPr>
          <a:lstStyle/>
          <a:p>
            <a:pPr algn="l" indent="0" marL="0">
              <a:lnSpc>
                <a:spcPts val="1000"/>
              </a:lnSpc>
              <a:buNone/>
            </a:pPr>
            <a:r>
              <a:rPr lang="en-US" sz="780" dirty="0">
                <a:solidFill>
                  <a:srgbClr val="2D4F85"/>
                </a:solidFill>
              </a:rPr>
              <a:t>Timeline</a:t>
            </a:r>
            <a:endParaRPr lang="en-US" sz="780" dirty="0"/>
          </a:p>
        </p:txBody>
      </p:sp>
      <p:sp>
        <p:nvSpPr>
          <p:cNvPr id="10" name="Text 7"/>
          <p:cNvSpPr/>
          <p:nvPr/>
        </p:nvSpPr>
        <p:spPr>
          <a:xfrm>
            <a:off x="3633462" y="1889131"/>
            <a:ext cx="652788"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6–9 Months</a:t>
            </a:r>
            <a:endParaRPr lang="en-US" sz="784" dirty="0"/>
          </a:p>
        </p:txBody>
      </p:sp>
      <p:sp>
        <p:nvSpPr>
          <p:cNvPr id="11" name="Text 8"/>
          <p:cNvSpPr/>
          <p:nvPr/>
        </p:nvSpPr>
        <p:spPr>
          <a:xfrm>
            <a:off x="428625" y="2158808"/>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Projected Annual Savings</a:t>
            </a:r>
            <a:endParaRPr lang="en-US" sz="784" dirty="0"/>
          </a:p>
        </p:txBody>
      </p:sp>
      <p:sp>
        <p:nvSpPr>
          <p:cNvPr id="12" name="Shape 9"/>
          <p:cNvSpPr/>
          <p:nvPr/>
        </p:nvSpPr>
        <p:spPr>
          <a:xfrm>
            <a:off x="428625" y="2399909"/>
            <a:ext cx="1857375" cy="716496"/>
          </a:xfrm>
          <a:prstGeom prst="rect">
            <a:avLst/>
          </a:prstGeom>
          <a:solidFill>
            <a:srgbClr val="FFFFFF"/>
          </a:solidFill>
          <a:ln/>
        </p:spPr>
      </p:sp>
      <p:sp>
        <p:nvSpPr>
          <p:cNvPr id="13" name="Shape 10"/>
          <p:cNvSpPr/>
          <p:nvPr/>
        </p:nvSpPr>
        <p:spPr>
          <a:xfrm>
            <a:off x="428625" y="2399909"/>
            <a:ext cx="28575" cy="716496"/>
          </a:xfrm>
          <a:prstGeom prst="rect">
            <a:avLst/>
          </a:prstGeom>
          <a:solidFill>
            <a:srgbClr val="2D4F85"/>
          </a:solidFill>
          <a:ln/>
        </p:spPr>
      </p:sp>
      <p:sp>
        <p:nvSpPr>
          <p:cNvPr id="14" name="Text 11"/>
          <p:cNvSpPr/>
          <p:nvPr/>
        </p:nvSpPr>
        <p:spPr>
          <a:xfrm>
            <a:off x="528638" y="2499922"/>
            <a:ext cx="1657350" cy="126802"/>
          </a:xfrm>
          <a:prstGeom prst="rect">
            <a:avLst/>
          </a:prstGeom>
          <a:noFill/>
          <a:ln/>
        </p:spPr>
        <p:txBody>
          <a:bodyPr wrap="none" lIns="0" tIns="0" rIns="0" bIns="0" rtlCol="0" anchor="t">
            <a:spAutoFit/>
          </a:bodyPr>
          <a:lstStyle/>
          <a:p>
            <a:pPr algn="l" indent="0" marL="0">
              <a:lnSpc>
                <a:spcPts val="900"/>
              </a:lnSpc>
              <a:buNone/>
            </a:pPr>
            <a:r>
              <a:rPr lang="en-US" sz="674" dirty="0">
                <a:solidFill>
                  <a:srgbClr val="2D4F85"/>
                </a:solidFill>
              </a:rPr>
              <a:t>Current Cost (Full Workspace)</a:t>
            </a:r>
            <a:endParaRPr lang="en-US" sz="674" dirty="0"/>
          </a:p>
        </p:txBody>
      </p:sp>
      <p:sp>
        <p:nvSpPr>
          <p:cNvPr id="15" name="Text 12"/>
          <p:cNvSpPr/>
          <p:nvPr/>
        </p:nvSpPr>
        <p:spPr>
          <a:xfrm>
            <a:off x="528638" y="2683873"/>
            <a:ext cx="1657350" cy="20571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1A1A1A"/>
                </a:solidFill>
              </a:rPr>
              <a:t>$[2.0M]</a:t>
            </a:r>
            <a:endParaRPr lang="en-US" sz="1193" dirty="0"/>
          </a:p>
        </p:txBody>
      </p:sp>
      <p:sp>
        <p:nvSpPr>
          <p:cNvPr id="16" name="Shape 13"/>
          <p:cNvSpPr/>
          <p:nvPr/>
        </p:nvSpPr>
        <p:spPr>
          <a:xfrm>
            <a:off x="2428875" y="2399909"/>
            <a:ext cx="1857375" cy="716496"/>
          </a:xfrm>
          <a:prstGeom prst="rect">
            <a:avLst/>
          </a:prstGeom>
          <a:solidFill>
            <a:srgbClr val="FFFFFF"/>
          </a:solidFill>
          <a:ln/>
        </p:spPr>
      </p:sp>
      <p:sp>
        <p:nvSpPr>
          <p:cNvPr id="17" name="Shape 14"/>
          <p:cNvSpPr/>
          <p:nvPr/>
        </p:nvSpPr>
        <p:spPr>
          <a:xfrm>
            <a:off x="2428875" y="2399909"/>
            <a:ext cx="28575" cy="716496"/>
          </a:xfrm>
          <a:prstGeom prst="rect">
            <a:avLst/>
          </a:prstGeom>
          <a:solidFill>
            <a:srgbClr val="2D4F85"/>
          </a:solidFill>
          <a:ln/>
        </p:spPr>
      </p:sp>
      <p:sp>
        <p:nvSpPr>
          <p:cNvPr id="18" name="Text 15"/>
          <p:cNvSpPr/>
          <p:nvPr/>
        </p:nvSpPr>
        <p:spPr>
          <a:xfrm>
            <a:off x="2528888" y="2499922"/>
            <a:ext cx="1657350" cy="253603"/>
          </a:xfrm>
          <a:prstGeom prst="rect">
            <a:avLst/>
          </a:prstGeom>
          <a:noFill/>
          <a:ln/>
        </p:spPr>
        <p:txBody>
          <a:bodyPr wrap="square" lIns="0" tIns="0" rIns="0" bIns="0" rtlCol="0" anchor="t">
            <a:spAutoFit/>
          </a:bodyPr>
          <a:lstStyle/>
          <a:p>
            <a:pPr algn="l" indent="0" marL="0">
              <a:lnSpc>
                <a:spcPts val="900"/>
              </a:lnSpc>
              <a:buNone/>
            </a:pPr>
            <a:r>
              <a:rPr lang="en-US" sz="674" dirty="0">
                <a:solidFill>
                  <a:srgbClr val="2D4F85"/>
                </a:solidFill>
              </a:rPr>
              <a:t>Optimized Cost (Workspace + Cloud Identity)</a:t>
            </a:r>
            <a:endParaRPr lang="en-US" sz="674" dirty="0"/>
          </a:p>
        </p:txBody>
      </p:sp>
      <p:sp>
        <p:nvSpPr>
          <p:cNvPr id="19" name="Text 16"/>
          <p:cNvSpPr/>
          <p:nvPr/>
        </p:nvSpPr>
        <p:spPr>
          <a:xfrm>
            <a:off x="2528888" y="2810675"/>
            <a:ext cx="1657350" cy="20571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1A1A1A"/>
                </a:solidFill>
              </a:rPr>
              <a:t>$[1.2M]</a:t>
            </a:r>
            <a:endParaRPr lang="en-US" sz="1193" dirty="0"/>
          </a:p>
        </p:txBody>
      </p:sp>
      <p:sp>
        <p:nvSpPr>
          <p:cNvPr id="20" name="Shape 17"/>
          <p:cNvSpPr/>
          <p:nvPr/>
        </p:nvSpPr>
        <p:spPr>
          <a:xfrm>
            <a:off x="428625" y="3202130"/>
            <a:ext cx="1857375" cy="589694"/>
          </a:xfrm>
          <a:prstGeom prst="rect">
            <a:avLst/>
          </a:prstGeom>
          <a:solidFill>
            <a:srgbClr val="FFFFFF"/>
          </a:solidFill>
          <a:ln/>
        </p:spPr>
      </p:sp>
      <p:sp>
        <p:nvSpPr>
          <p:cNvPr id="21" name="Shape 18"/>
          <p:cNvSpPr/>
          <p:nvPr/>
        </p:nvSpPr>
        <p:spPr>
          <a:xfrm>
            <a:off x="428625" y="3202130"/>
            <a:ext cx="28575" cy="589694"/>
          </a:xfrm>
          <a:prstGeom prst="rect">
            <a:avLst/>
          </a:prstGeom>
          <a:solidFill>
            <a:srgbClr val="C2002F"/>
          </a:solidFill>
          <a:ln/>
        </p:spPr>
      </p:sp>
      <p:sp>
        <p:nvSpPr>
          <p:cNvPr id="22" name="Text 19"/>
          <p:cNvSpPr/>
          <p:nvPr/>
        </p:nvSpPr>
        <p:spPr>
          <a:xfrm>
            <a:off x="528638" y="3302143"/>
            <a:ext cx="1657350" cy="126802"/>
          </a:xfrm>
          <a:prstGeom prst="rect">
            <a:avLst/>
          </a:prstGeom>
          <a:noFill/>
          <a:ln/>
        </p:spPr>
        <p:txBody>
          <a:bodyPr wrap="none" lIns="0" tIns="0" rIns="0" bIns="0" rtlCol="0" anchor="t">
            <a:spAutoFit/>
          </a:bodyPr>
          <a:lstStyle/>
          <a:p>
            <a:pPr algn="l" indent="0" marL="0">
              <a:lnSpc>
                <a:spcPts val="900"/>
              </a:lnSpc>
              <a:buNone/>
            </a:pPr>
            <a:r>
              <a:rPr lang="en-US" sz="674" dirty="0">
                <a:solidFill>
                  <a:srgbClr val="2D4F85"/>
                </a:solidFill>
              </a:rPr>
              <a:t>Annual Savings</a:t>
            </a:r>
            <a:endParaRPr lang="en-US" sz="674" dirty="0"/>
          </a:p>
        </p:txBody>
      </p:sp>
      <p:sp>
        <p:nvSpPr>
          <p:cNvPr id="23" name="Text 20"/>
          <p:cNvSpPr/>
          <p:nvPr/>
        </p:nvSpPr>
        <p:spPr>
          <a:xfrm>
            <a:off x="528638" y="3486094"/>
            <a:ext cx="1657350" cy="20571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C2002F"/>
                </a:solidFill>
              </a:rPr>
              <a:t>$[800K]</a:t>
            </a:r>
            <a:endParaRPr lang="en-US" sz="1193" dirty="0"/>
          </a:p>
        </p:txBody>
      </p:sp>
      <p:sp>
        <p:nvSpPr>
          <p:cNvPr id="24" name="Shape 21"/>
          <p:cNvSpPr/>
          <p:nvPr/>
        </p:nvSpPr>
        <p:spPr>
          <a:xfrm>
            <a:off x="2428875" y="3202130"/>
            <a:ext cx="1857375" cy="589694"/>
          </a:xfrm>
          <a:prstGeom prst="rect">
            <a:avLst/>
          </a:prstGeom>
          <a:solidFill>
            <a:srgbClr val="FFFFFF"/>
          </a:solidFill>
          <a:ln/>
        </p:spPr>
      </p:sp>
      <p:sp>
        <p:nvSpPr>
          <p:cNvPr id="25" name="Shape 22"/>
          <p:cNvSpPr/>
          <p:nvPr/>
        </p:nvSpPr>
        <p:spPr>
          <a:xfrm>
            <a:off x="2428875" y="3202130"/>
            <a:ext cx="28575" cy="589694"/>
          </a:xfrm>
          <a:prstGeom prst="rect">
            <a:avLst/>
          </a:prstGeom>
          <a:solidFill>
            <a:srgbClr val="C2002F"/>
          </a:solidFill>
          <a:ln/>
        </p:spPr>
      </p:sp>
      <p:sp>
        <p:nvSpPr>
          <p:cNvPr id="26" name="Text 23"/>
          <p:cNvSpPr/>
          <p:nvPr/>
        </p:nvSpPr>
        <p:spPr>
          <a:xfrm>
            <a:off x="2528888" y="3302143"/>
            <a:ext cx="1657350" cy="126802"/>
          </a:xfrm>
          <a:prstGeom prst="rect">
            <a:avLst/>
          </a:prstGeom>
          <a:noFill/>
          <a:ln/>
        </p:spPr>
        <p:txBody>
          <a:bodyPr wrap="none" lIns="0" tIns="0" rIns="0" bIns="0" rtlCol="0" anchor="t">
            <a:spAutoFit/>
          </a:bodyPr>
          <a:lstStyle/>
          <a:p>
            <a:pPr algn="l" indent="0" marL="0">
              <a:lnSpc>
                <a:spcPts val="900"/>
              </a:lnSpc>
              <a:buNone/>
            </a:pPr>
            <a:r>
              <a:rPr lang="en-US" sz="674" dirty="0">
                <a:solidFill>
                  <a:srgbClr val="2D4F85"/>
                </a:solidFill>
              </a:rPr>
              <a:t>Year 1 ROI</a:t>
            </a:r>
            <a:endParaRPr lang="en-US" sz="674" dirty="0"/>
          </a:p>
        </p:txBody>
      </p:sp>
      <p:sp>
        <p:nvSpPr>
          <p:cNvPr id="27" name="Text 24"/>
          <p:cNvSpPr/>
          <p:nvPr/>
        </p:nvSpPr>
        <p:spPr>
          <a:xfrm>
            <a:off x="2528888" y="3486094"/>
            <a:ext cx="1657350" cy="20571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C2002F"/>
                </a:solidFill>
              </a:rPr>
              <a:t>160%</a:t>
            </a:r>
            <a:endParaRPr lang="en-US" sz="1193" dirty="0"/>
          </a:p>
        </p:txBody>
      </p:sp>
      <p:sp>
        <p:nvSpPr>
          <p:cNvPr id="28" name="Shape 25"/>
          <p:cNvSpPr/>
          <p:nvPr/>
        </p:nvSpPr>
        <p:spPr>
          <a:xfrm>
            <a:off x="428625" y="3906124"/>
            <a:ext cx="3857625" cy="1072232"/>
          </a:xfrm>
          <a:prstGeom prst="rect">
            <a:avLst/>
          </a:prstGeom>
          <a:solidFill>
            <a:srgbClr val="1A1A1A"/>
          </a:solidFill>
          <a:ln/>
        </p:spPr>
      </p:sp>
      <p:sp>
        <p:nvSpPr>
          <p:cNvPr id="29" name="Text 26"/>
          <p:cNvSpPr/>
          <p:nvPr/>
        </p:nvSpPr>
        <p:spPr>
          <a:xfrm>
            <a:off x="542925" y="4020424"/>
            <a:ext cx="3629025" cy="126802"/>
          </a:xfrm>
          <a:prstGeom prst="rect">
            <a:avLst/>
          </a:prstGeom>
          <a:noFill/>
          <a:ln/>
        </p:spPr>
        <p:txBody>
          <a:bodyPr wrap="none" lIns="0" tIns="0" rIns="0" bIns="0" rtlCol="0" anchor="t">
            <a:spAutoFit/>
          </a:bodyPr>
          <a:lstStyle/>
          <a:p>
            <a:pPr algn="l" indent="0" marL="0">
              <a:lnSpc>
                <a:spcPts val="900"/>
              </a:lnSpc>
              <a:buNone/>
            </a:pPr>
            <a:r>
              <a:rPr lang="en-US" sz="674" spc="1" kern="0" dirty="0">
                <a:solidFill>
                  <a:srgbClr val="C2002F"/>
                </a:solidFill>
              </a:rPr>
              <a:t>Payback Period</a:t>
            </a:r>
            <a:endParaRPr lang="en-US" sz="674" dirty="0"/>
          </a:p>
        </p:txBody>
      </p:sp>
      <p:sp>
        <p:nvSpPr>
          <p:cNvPr id="30" name="Text 27"/>
          <p:cNvSpPr/>
          <p:nvPr/>
        </p:nvSpPr>
        <p:spPr>
          <a:xfrm>
            <a:off x="542925" y="4204376"/>
            <a:ext cx="3629025"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C2002F"/>
                </a:solidFill>
              </a:rPr>
              <a:t>&lt; 9 Months</a:t>
            </a:r>
            <a:endParaRPr lang="en-US" sz="1602" dirty="0"/>
          </a:p>
        </p:txBody>
      </p:sp>
      <p:sp>
        <p:nvSpPr>
          <p:cNvPr id="31" name="Text 28"/>
          <p:cNvSpPr/>
          <p:nvPr/>
        </p:nvSpPr>
        <p:spPr>
          <a:xfrm>
            <a:off x="542925" y="4574065"/>
            <a:ext cx="3629025" cy="289992"/>
          </a:xfrm>
          <a:prstGeom prst="rect">
            <a:avLst/>
          </a:prstGeom>
          <a:noFill/>
          <a:ln/>
        </p:spPr>
        <p:txBody>
          <a:bodyPr wrap="square" lIns="0" tIns="0" rIns="0" bIns="0" rtlCol="0" anchor="t">
            <a:spAutoFit/>
          </a:bodyPr>
          <a:lstStyle/>
          <a:p>
            <a:pPr algn="l" indent="0" marL="0">
              <a:lnSpc>
                <a:spcPts val="1100"/>
              </a:lnSpc>
              <a:buNone/>
            </a:pPr>
            <a:r>
              <a:rPr lang="en-US" sz="727" dirty="0">
                <a:solidFill>
                  <a:srgbClr val="F2F2F2"/>
                </a:solidFill>
              </a:rPr>
              <a:t>The project investment is fully recovered through licensing optimization within the first year of full deployment.</a:t>
            </a:r>
            <a:endParaRPr lang="en-US" sz="727" dirty="0"/>
          </a:p>
        </p:txBody>
      </p:sp>
      <p:sp>
        <p:nvSpPr>
          <p:cNvPr id="32" name="Text 29"/>
          <p:cNvSpPr/>
          <p:nvPr/>
        </p:nvSpPr>
        <p:spPr>
          <a:xfrm>
            <a:off x="428625" y="5092657"/>
            <a:ext cx="3857625" cy="289992"/>
          </a:xfrm>
          <a:prstGeom prst="rect">
            <a:avLst/>
          </a:prstGeom>
          <a:noFill/>
          <a:ln/>
        </p:spPr>
        <p:txBody>
          <a:bodyPr wrap="square" lIns="0" tIns="0" rIns="0" bIns="0" rtlCol="0" anchor="t">
            <a:spAutoFit/>
          </a:bodyPr>
          <a:lstStyle/>
          <a:p>
            <a:pPr algn="l" indent="0" marL="0">
              <a:lnSpc>
                <a:spcPts val="1100"/>
              </a:lnSpc>
              <a:buNone/>
            </a:pPr>
            <a:r>
              <a:rPr lang="en-US" sz="683" b="1" i="1" dirty="0">
                <a:solidFill>
                  <a:srgbClr val="2D4F85"/>
                </a:solidFill>
              </a:rPr>
              <a:t>Beyond Financials:</a:t>
            </a:r>
            <a:pPr algn="l" indent="0" marL="0">
              <a:lnSpc>
                <a:spcPts val="1100"/>
              </a:lnSpc>
              <a:buNone/>
            </a:pPr>
            <a:r>
              <a:rPr lang="en-US" sz="727" i="1" dirty="0">
                <a:solidFill>
                  <a:srgbClr val="2D4F85"/>
                </a:solidFill>
              </a:rPr>
              <a:t> Significant, unquantifiable returns in security posture, compliance, </a:t>
            </a:r>
            <a:pPr algn="l" indent="0" marL="0">
              <a:lnSpc>
                <a:spcPts val="1100"/>
              </a:lnSpc>
              <a:buNone/>
            </a:pPr>
            <a:r>
              <a:rPr lang="en-US" sz="727" i="1" dirty="0">
                <a:solidFill>
                  <a:srgbClr val="2D4F85"/>
                </a:solidFill>
              </a:rPr>
              <a:t>and employee productivity.</a:t>
            </a:r>
            <a:endParaRPr lang="en-US" sz="683" dirty="0"/>
          </a:p>
        </p:txBody>
      </p:sp>
      <p:pic>
        <p:nvPicPr>
          <p:cNvPr id="33" name="Image 1" descr="preencoded.png">    </p:cNvPr>
          <p:cNvPicPr>
            <a:picLocks noChangeAspect="1"/>
          </p:cNvPicPr>
          <p:nvPr/>
        </p:nvPicPr>
        <p:blipFill>
          <a:blip r:embed="rId2"/>
          <a:stretch>
            <a:fillRect/>
          </a:stretch>
        </p:blipFill>
        <p:spPr>
          <a:xfrm>
            <a:off x="5286375" y="2041606"/>
            <a:ext cx="2857500" cy="17280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36701"/>
          </a:xfrm>
          <a:prstGeom prst="rect">
            <a:avLst/>
          </a:prstGeom>
        </p:spPr>
      </p:pic>
      <p:sp>
        <p:nvSpPr>
          <p:cNvPr id="3" name="Shape 0"/>
          <p:cNvSpPr/>
          <p:nvPr/>
        </p:nvSpPr>
        <p:spPr>
          <a:xfrm>
            <a:off x="4572000" y="0"/>
            <a:ext cx="4572000" cy="5436701"/>
          </a:xfrm>
          <a:prstGeom prst="rect">
            <a:avLst/>
          </a:prstGeom>
          <a:solidFill>
            <a:srgbClr val="1A1A1A">
              <a:alpha val="20000"/>
            </a:srgbClr>
          </a:solidFill>
          <a:ln/>
        </p:spPr>
      </p:sp>
      <p:sp>
        <p:nvSpPr>
          <p:cNvPr id="4" name="Text 1"/>
          <p:cNvSpPr/>
          <p:nvPr/>
        </p:nvSpPr>
        <p:spPr>
          <a:xfrm>
            <a:off x="428625" y="571500"/>
            <a:ext cx="3571875" cy="1234390"/>
          </a:xfrm>
          <a:prstGeom prst="rect">
            <a:avLst/>
          </a:prstGeom>
          <a:noFill/>
          <a:ln/>
        </p:spPr>
        <p:txBody>
          <a:bodyPr wrap="square" lIns="0" tIns="0" rIns="0" bIns="0" rtlCol="0" anchor="t">
            <a:spAutoFit/>
          </a:bodyPr>
          <a:lstStyle/>
          <a:p>
            <a:pPr algn="l" indent="0" marL="0">
              <a:lnSpc>
                <a:spcPts val="3200"/>
              </a:lnSpc>
              <a:buNone/>
            </a:pPr>
            <a:r>
              <a:rPr lang="en-US" sz="2436" b="1" dirty="0">
                <a:solidFill>
                  <a:srgbClr val="1A1A1A"/>
                </a:solidFill>
              </a:rPr>
              <a:t>Your Decision Today Secures Our Digital Tomorrow</a:t>
            </a:r>
            <a:endParaRPr lang="en-US" sz="2436" dirty="0"/>
          </a:p>
        </p:txBody>
      </p:sp>
      <p:sp>
        <p:nvSpPr>
          <p:cNvPr id="5" name="Text 2"/>
          <p:cNvSpPr/>
          <p:nvPr/>
        </p:nvSpPr>
        <p:spPr>
          <a:xfrm>
            <a:off x="428625" y="2034490"/>
            <a:ext cx="3429000" cy="350044"/>
          </a:xfrm>
          <a:prstGeom prst="rect">
            <a:avLst/>
          </a:prstGeom>
          <a:noFill/>
          <a:ln/>
        </p:spPr>
        <p:txBody>
          <a:bodyPr wrap="square" lIns="0" tIns="0" rIns="0" bIns="0" rtlCol="0" anchor="t">
            <a:spAutoFit/>
          </a:bodyPr>
          <a:lstStyle/>
          <a:p>
            <a:pPr algn="l" indent="0" marL="0">
              <a:lnSpc>
                <a:spcPts val="1200"/>
              </a:lnSpc>
              <a:buNone/>
            </a:pPr>
            <a:r>
              <a:rPr lang="en-US" sz="885" b="1" spc="1" kern="0" dirty="0">
                <a:solidFill>
                  <a:srgbClr val="C2002F"/>
                </a:solidFill>
              </a:rPr>
              <a:t>We request C-Suite approval and funding for the Unified Identity Fabric Project</a:t>
            </a:r>
            <a:endParaRPr lang="en-US" sz="885" dirty="0"/>
          </a:p>
        </p:txBody>
      </p:sp>
      <p:sp>
        <p:nvSpPr>
          <p:cNvPr id="6" name="Text 3"/>
          <p:cNvSpPr/>
          <p:nvPr/>
        </p:nvSpPr>
        <p:spPr>
          <a:xfrm>
            <a:off x="428625" y="2670284"/>
            <a:ext cx="257175" cy="333970"/>
          </a:xfrm>
          <a:prstGeom prst="rect">
            <a:avLst/>
          </a:prstGeom>
          <a:noFill/>
          <a:ln/>
        </p:spPr>
        <p:txBody>
          <a:bodyPr wrap="square" lIns="0" tIns="0" rIns="0" bIns="0" rtlCol="0" anchor="t">
            <a:spAutoFit/>
          </a:bodyPr>
          <a:lstStyle/>
          <a:p>
            <a:pPr algn="ctr" indent="0" marL="0">
              <a:lnSpc>
                <a:spcPts val="1600"/>
              </a:lnSpc>
              <a:buNone/>
            </a:pPr>
            <a:r>
              <a:rPr lang="en-US" sz="1193" b="1" dirty="0">
                <a:solidFill>
                  <a:srgbClr val="C2002F"/>
                </a:solidFill>
              </a:rPr>
              <a:t>1</a:t>
            </a:r>
            <a:endParaRPr lang="en-US" sz="1193" dirty="0"/>
          </a:p>
        </p:txBody>
      </p:sp>
      <p:sp>
        <p:nvSpPr>
          <p:cNvPr id="7" name="Text 4"/>
          <p:cNvSpPr/>
          <p:nvPr/>
        </p:nvSpPr>
        <p:spPr>
          <a:xfrm>
            <a:off x="800100" y="2670284"/>
            <a:ext cx="37719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Secure Funding</a:t>
            </a:r>
            <a:endParaRPr lang="en-US" sz="784" dirty="0"/>
          </a:p>
        </p:txBody>
      </p:sp>
      <p:sp>
        <p:nvSpPr>
          <p:cNvPr id="8" name="Text 5"/>
          <p:cNvSpPr/>
          <p:nvPr/>
        </p:nvSpPr>
        <p:spPr>
          <a:xfrm>
            <a:off x="800100" y="2854235"/>
            <a:ext cx="3771900" cy="150019"/>
          </a:xfrm>
          <a:prstGeom prst="rect">
            <a:avLst/>
          </a:prstGeom>
          <a:noFill/>
          <a:ln/>
        </p:spPr>
        <p:txBody>
          <a:bodyPr wrap="none" lIns="0" tIns="0" rIns="0" bIns="0" rtlCol="0" anchor="t">
            <a:spAutoFit/>
          </a:bodyPr>
          <a:lstStyle/>
          <a:p>
            <a:pPr algn="l" indent="0" marL="0">
              <a:lnSpc>
                <a:spcPts val="1200"/>
              </a:lnSpc>
              <a:buNone/>
            </a:pPr>
            <a:r>
              <a:rPr lang="en-US" sz="727" dirty="0">
                <a:solidFill>
                  <a:srgbClr val="2D4F85"/>
                </a:solidFill>
              </a:rPr>
              <a:t>Final approval of the investment to launch the integration project.</a:t>
            </a:r>
            <a:endParaRPr lang="en-US" sz="727" dirty="0"/>
          </a:p>
        </p:txBody>
      </p:sp>
      <p:sp>
        <p:nvSpPr>
          <p:cNvPr id="9" name="Text 6"/>
          <p:cNvSpPr/>
          <p:nvPr/>
        </p:nvSpPr>
        <p:spPr>
          <a:xfrm>
            <a:off x="428625" y="3175704"/>
            <a:ext cx="257175" cy="333970"/>
          </a:xfrm>
          <a:prstGeom prst="rect">
            <a:avLst/>
          </a:prstGeom>
          <a:noFill/>
          <a:ln/>
        </p:spPr>
        <p:txBody>
          <a:bodyPr wrap="square" lIns="0" tIns="0" rIns="0" bIns="0" rtlCol="0" anchor="t">
            <a:spAutoFit/>
          </a:bodyPr>
          <a:lstStyle/>
          <a:p>
            <a:pPr algn="ctr" indent="0" marL="0">
              <a:lnSpc>
                <a:spcPts val="1600"/>
              </a:lnSpc>
              <a:buNone/>
            </a:pPr>
            <a:r>
              <a:rPr lang="en-US" sz="1193" b="1" dirty="0">
                <a:solidFill>
                  <a:srgbClr val="C2002F"/>
                </a:solidFill>
              </a:rPr>
              <a:t>2</a:t>
            </a:r>
            <a:endParaRPr lang="en-US" sz="1193" dirty="0"/>
          </a:p>
        </p:txBody>
      </p:sp>
      <p:sp>
        <p:nvSpPr>
          <p:cNvPr id="10" name="Text 7"/>
          <p:cNvSpPr/>
          <p:nvPr/>
        </p:nvSpPr>
        <p:spPr>
          <a:xfrm>
            <a:off x="800100" y="3175704"/>
            <a:ext cx="37719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Vendor Selection</a:t>
            </a:r>
            <a:endParaRPr lang="en-US" sz="784" dirty="0"/>
          </a:p>
        </p:txBody>
      </p:sp>
      <p:sp>
        <p:nvSpPr>
          <p:cNvPr id="11" name="Text 8"/>
          <p:cNvSpPr/>
          <p:nvPr/>
        </p:nvSpPr>
        <p:spPr>
          <a:xfrm>
            <a:off x="800100" y="3359655"/>
            <a:ext cx="3771900" cy="150019"/>
          </a:xfrm>
          <a:prstGeom prst="rect">
            <a:avLst/>
          </a:prstGeom>
          <a:noFill/>
          <a:ln/>
        </p:spPr>
        <p:txBody>
          <a:bodyPr wrap="none" lIns="0" tIns="0" rIns="0" bIns="0" rtlCol="0" anchor="t">
            <a:spAutoFit/>
          </a:bodyPr>
          <a:lstStyle/>
          <a:p>
            <a:pPr algn="l" indent="0" marL="0">
              <a:lnSpc>
                <a:spcPts val="1200"/>
              </a:lnSpc>
              <a:buNone/>
            </a:pPr>
            <a:r>
              <a:rPr lang="en-US" sz="727" dirty="0">
                <a:solidFill>
                  <a:srgbClr val="2D4F85"/>
                </a:solidFill>
              </a:rPr>
              <a:t>Finalize selection of integration partners and implementation teams.</a:t>
            </a:r>
            <a:endParaRPr lang="en-US" sz="727" dirty="0"/>
          </a:p>
        </p:txBody>
      </p:sp>
      <p:sp>
        <p:nvSpPr>
          <p:cNvPr id="12" name="Text 9"/>
          <p:cNvSpPr/>
          <p:nvPr/>
        </p:nvSpPr>
        <p:spPr>
          <a:xfrm>
            <a:off x="428625" y="3681124"/>
            <a:ext cx="257175" cy="483989"/>
          </a:xfrm>
          <a:prstGeom prst="rect">
            <a:avLst/>
          </a:prstGeom>
          <a:noFill/>
          <a:ln/>
        </p:spPr>
        <p:txBody>
          <a:bodyPr wrap="square" lIns="0" tIns="0" rIns="0" bIns="0" rtlCol="0" anchor="t">
            <a:spAutoFit/>
          </a:bodyPr>
          <a:lstStyle/>
          <a:p>
            <a:pPr algn="ctr" indent="0" marL="0">
              <a:lnSpc>
                <a:spcPts val="1600"/>
              </a:lnSpc>
              <a:buNone/>
            </a:pPr>
            <a:r>
              <a:rPr lang="en-US" sz="1193" b="1" dirty="0">
                <a:solidFill>
                  <a:srgbClr val="C2002F"/>
                </a:solidFill>
              </a:rPr>
              <a:t>3</a:t>
            </a:r>
            <a:endParaRPr lang="en-US" sz="1193" dirty="0"/>
          </a:p>
        </p:txBody>
      </p:sp>
      <p:sp>
        <p:nvSpPr>
          <p:cNvPr id="13" name="Text 10"/>
          <p:cNvSpPr/>
          <p:nvPr/>
        </p:nvSpPr>
        <p:spPr>
          <a:xfrm>
            <a:off x="800100" y="3681124"/>
            <a:ext cx="37719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Pilot Program</a:t>
            </a:r>
            <a:endParaRPr lang="en-US" sz="784" dirty="0"/>
          </a:p>
        </p:txBody>
      </p:sp>
      <p:sp>
        <p:nvSpPr>
          <p:cNvPr id="14" name="Text 11"/>
          <p:cNvSpPr/>
          <p:nvPr/>
        </p:nvSpPr>
        <p:spPr>
          <a:xfrm>
            <a:off x="800100" y="3865076"/>
            <a:ext cx="3771900" cy="300038"/>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Launch a focused pilot with a high-value user group to validate the model and ROI.</a:t>
            </a:r>
            <a:endParaRPr lang="en-US" sz="727" dirty="0"/>
          </a:p>
        </p:txBody>
      </p:sp>
      <p:sp>
        <p:nvSpPr>
          <p:cNvPr id="15" name="Text 12"/>
          <p:cNvSpPr/>
          <p:nvPr/>
        </p:nvSpPr>
        <p:spPr>
          <a:xfrm>
            <a:off x="428625" y="4850913"/>
            <a:ext cx="3429000" cy="585788"/>
          </a:xfrm>
          <a:prstGeom prst="rect">
            <a:avLst/>
          </a:prstGeom>
          <a:noFill/>
          <a:ln/>
        </p:spPr>
        <p:txBody>
          <a:bodyPr wrap="square" lIns="0" tIns="272161" rIns="0" bIns="0" rtlCol="0" anchor="t">
            <a:spAutoFit/>
          </a:bodyPr>
          <a:lstStyle/>
          <a:p>
            <a:pPr algn="l" indent="0" marL="0">
              <a:lnSpc>
                <a:spcPts val="1400"/>
              </a:lnSpc>
              <a:buNone/>
            </a:pPr>
            <a:r>
              <a:rPr lang="en-US" sz="784" b="1" dirty="0">
                <a:solidFill>
                  <a:srgbClr val="1A1A1A"/>
                </a:solidFill>
              </a:rPr>
              <a:t>The time to act is now to eliminate risk and unlock significant operational savings.</a:t>
            </a:r>
            <a:endParaRPr lang="en-US" sz="784" dirty="0"/>
          </a:p>
        </p:txBody>
      </p:sp>
      <p:pic>
        <p:nvPicPr>
          <p:cNvPr id="16" name="Image 1" descr="preencoded.png">    </p:cNvPr>
          <p:cNvPicPr>
            <a:picLocks noChangeAspect="1"/>
          </p:cNvPicPr>
          <p:nvPr/>
        </p:nvPicPr>
        <p:blipFill>
          <a:blip r:embed="rId2"/>
          <a:stretch>
            <a:fillRect/>
          </a:stretch>
        </p:blipFill>
        <p:spPr>
          <a:xfrm>
            <a:off x="4114800" y="0"/>
            <a:ext cx="5029200" cy="54367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428625"/>
            <a:ext cx="9144000" cy="297163"/>
          </a:xfrm>
          <a:prstGeom prst="rect">
            <a:avLst/>
          </a:prstGeom>
          <a:noFill/>
          <a:ln/>
        </p:spPr>
        <p:txBody>
          <a:bodyPr wrap="none" lIns="510286" tIns="0" rIns="510286" bIns="0" rtlCol="0" anchor="t">
            <a:spAutoFit/>
          </a:bodyPr>
          <a:lstStyle/>
          <a:p>
            <a:pPr algn="l" indent="0" marL="0">
              <a:lnSpc>
                <a:spcPts val="2300"/>
              </a:lnSpc>
              <a:buNone/>
            </a:pPr>
            <a:r>
              <a:rPr lang="en-US" sz="1602" b="1" dirty="0">
                <a:solidFill>
                  <a:srgbClr val="1A1A1A"/>
                </a:solidFill>
              </a:rPr>
              <a:t>Real-Time Security Monitoring: Microsoft Sentinel Integration</a:t>
            </a:r>
            <a:endParaRPr lang="en-US" sz="1602" dirty="0"/>
          </a:p>
        </p:txBody>
      </p:sp>
      <p:sp>
        <p:nvSpPr>
          <p:cNvPr id="4" name="Text 1"/>
          <p:cNvSpPr/>
          <p:nvPr/>
        </p:nvSpPr>
        <p:spPr>
          <a:xfrm>
            <a:off x="0" y="954388"/>
            <a:ext cx="6429375" cy="548590"/>
          </a:xfrm>
          <a:prstGeom prst="rect">
            <a:avLst/>
          </a:prstGeom>
          <a:noFill/>
          <a:ln/>
        </p:spPr>
        <p:txBody>
          <a:bodyPr wrap="square" lIns="510286" tIns="0" rIns="510286" bIns="0" rtlCol="0" anchor="t">
            <a:spAutoFit/>
          </a:bodyPr>
          <a:lstStyle/>
          <a:p>
            <a:pPr algn="l" indent="0" marL="0">
              <a:lnSpc>
                <a:spcPts val="1400"/>
              </a:lnSpc>
              <a:buNone/>
            </a:pPr>
            <a:r>
              <a:rPr lang="en-US" sz="834" dirty="0">
                <a:solidFill>
                  <a:srgbClr val="2D4F85"/>
                </a:solidFill>
              </a:rPr>
              <a:t>Centralize security monitoring by streaming logs from GCP Cloud Logging to Microsoft Sentinel, enabling unified threat detection, incident response, and compliance reporting across identity systems, cloud infrastructure, and applications.</a:t>
            </a:r>
            <a:endParaRPr lang="en-US" sz="834" dirty="0"/>
          </a:p>
        </p:txBody>
      </p:sp>
      <p:sp>
        <p:nvSpPr>
          <p:cNvPr id="5" name="Text 2"/>
          <p:cNvSpPr/>
          <p:nvPr/>
        </p:nvSpPr>
        <p:spPr>
          <a:xfrm>
            <a:off x="428625" y="1788728"/>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Unified Log Aggregation</a:t>
            </a:r>
            <a:endParaRPr lang="en-US" sz="784" dirty="0"/>
          </a:p>
        </p:txBody>
      </p:sp>
      <p:sp>
        <p:nvSpPr>
          <p:cNvPr id="6" name="Text 3"/>
          <p:cNvSpPr/>
          <p:nvPr/>
        </p:nvSpPr>
        <p:spPr>
          <a:xfrm>
            <a:off x="428625" y="2029830"/>
            <a:ext cx="4000500" cy="480027"/>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2D4F85"/>
                </a:solidFill>
              </a:rPr>
              <a:t>Collect and correlate logs from Microsoft Entra ID, Google Workspace, GCP Cloud Logging, and other City systems in a single, searchable repository for comprehensive visibility.</a:t>
            </a:r>
            <a:endParaRPr lang="en-US" sz="727" dirty="0"/>
          </a:p>
        </p:txBody>
      </p:sp>
      <p:sp>
        <p:nvSpPr>
          <p:cNvPr id="7" name="Text 4"/>
          <p:cNvSpPr/>
          <p:nvPr/>
        </p:nvSpPr>
        <p:spPr>
          <a:xfrm>
            <a:off x="4714875" y="1788728"/>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Threat Detection &amp; Response</a:t>
            </a:r>
            <a:endParaRPr lang="en-US" sz="784" dirty="0"/>
          </a:p>
        </p:txBody>
      </p:sp>
      <p:sp>
        <p:nvSpPr>
          <p:cNvPr id="8" name="Text 5"/>
          <p:cNvSpPr/>
          <p:nvPr/>
        </p:nvSpPr>
        <p:spPr>
          <a:xfrm>
            <a:off x="4714875" y="2029830"/>
            <a:ext cx="4000500"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2D4F85"/>
                </a:solidFill>
              </a:rPr>
              <a:t>Leverage Sentinel's AI-powered analytics and threat intelligence to detect anomalous behavior, suspicious access patterns, and potential security incidents in real-time.</a:t>
            </a:r>
            <a:endParaRPr lang="en-US" sz="727" dirty="0"/>
          </a:p>
        </p:txBody>
      </p:sp>
      <p:sp>
        <p:nvSpPr>
          <p:cNvPr id="9" name="Text 6"/>
          <p:cNvSpPr/>
          <p:nvPr/>
        </p:nvSpPr>
        <p:spPr>
          <a:xfrm>
            <a:off x="428625" y="2795606"/>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Compliance &amp; Audit Reporting</a:t>
            </a:r>
            <a:endParaRPr lang="en-US" sz="784" dirty="0"/>
          </a:p>
        </p:txBody>
      </p:sp>
      <p:sp>
        <p:nvSpPr>
          <p:cNvPr id="10" name="Text 7"/>
          <p:cNvSpPr/>
          <p:nvPr/>
        </p:nvSpPr>
        <p:spPr>
          <a:xfrm>
            <a:off x="428625" y="3036708"/>
            <a:ext cx="4000500"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2D4F85"/>
                </a:solidFill>
              </a:rPr>
              <a:t>Automated compliance reporting for regulatory requirements (PIPEDA, SOC 2) with detailed audit trails and forensic capabilities for security investigations.</a:t>
            </a:r>
            <a:endParaRPr lang="en-US" sz="727" dirty="0"/>
          </a:p>
        </p:txBody>
      </p:sp>
      <p:sp>
        <p:nvSpPr>
          <p:cNvPr id="11" name="Text 8"/>
          <p:cNvSpPr/>
          <p:nvPr/>
        </p:nvSpPr>
        <p:spPr>
          <a:xfrm>
            <a:off x="4714875" y="2795606"/>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Proactive Security Intelligence</a:t>
            </a:r>
            <a:endParaRPr lang="en-US" sz="784" dirty="0"/>
          </a:p>
        </p:txBody>
      </p:sp>
      <p:sp>
        <p:nvSpPr>
          <p:cNvPr id="12" name="Text 9"/>
          <p:cNvSpPr/>
          <p:nvPr/>
        </p:nvSpPr>
        <p:spPr>
          <a:xfrm>
            <a:off x="4714875" y="3036708"/>
            <a:ext cx="4000500"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2D4F85"/>
                </a:solidFill>
              </a:rPr>
              <a:t>Continuous monitoring and alerting on security events, enabling rapid incident response and reducing mean time to detection (MTTD) and resolution (MTTR).</a:t>
            </a:r>
            <a:endParaRPr lang="en-US" sz="727" dirty="0"/>
          </a:p>
        </p:txBody>
      </p:sp>
      <p:sp>
        <p:nvSpPr>
          <p:cNvPr id="13" name="Shape 10"/>
          <p:cNvSpPr/>
          <p:nvPr/>
        </p:nvSpPr>
        <p:spPr>
          <a:xfrm>
            <a:off x="428625" y="3642475"/>
            <a:ext cx="8286750" cy="1366912"/>
          </a:xfrm>
          <a:prstGeom prst="rect">
            <a:avLst/>
          </a:prstGeom>
          <a:solidFill>
            <a:srgbClr val="1A1A1A"/>
          </a:solidFill>
          <a:ln/>
        </p:spPr>
      </p:sp>
      <p:sp>
        <p:nvSpPr>
          <p:cNvPr id="14" name="Shape 11"/>
          <p:cNvSpPr/>
          <p:nvPr/>
        </p:nvSpPr>
        <p:spPr>
          <a:xfrm>
            <a:off x="428625" y="3642475"/>
            <a:ext cx="42863" cy="1366912"/>
          </a:xfrm>
          <a:prstGeom prst="rect">
            <a:avLst/>
          </a:prstGeom>
          <a:solidFill>
            <a:srgbClr val="C2002F"/>
          </a:solidFill>
          <a:ln/>
        </p:spPr>
      </p:sp>
      <p:sp>
        <p:nvSpPr>
          <p:cNvPr id="15" name="Text 12"/>
          <p:cNvSpPr/>
          <p:nvPr/>
        </p:nvSpPr>
        <p:spPr>
          <a:xfrm>
            <a:off x="657225" y="3871075"/>
            <a:ext cx="7829550" cy="155377"/>
          </a:xfrm>
          <a:prstGeom prst="rect">
            <a:avLst/>
          </a:prstGeom>
          <a:noFill/>
          <a:ln/>
        </p:spPr>
        <p:txBody>
          <a:bodyPr wrap="none" lIns="0" tIns="0" rIns="0" bIns="0" rtlCol="0" anchor="t">
            <a:spAutoFit/>
          </a:bodyPr>
          <a:lstStyle/>
          <a:p>
            <a:pPr algn="l" indent="0" marL="0">
              <a:lnSpc>
                <a:spcPts val="1100"/>
              </a:lnSpc>
              <a:buNone/>
            </a:pPr>
            <a:r>
              <a:rPr lang="en-US" sz="784" b="1" spc="1" kern="0" dirty="0">
                <a:solidFill>
                  <a:srgbClr val="C2002F"/>
                </a:solidFill>
              </a:rPr>
              <a:t>Integration Architecture</a:t>
            </a:r>
            <a:endParaRPr lang="en-US" sz="784" dirty="0"/>
          </a:p>
        </p:txBody>
      </p:sp>
      <p:sp>
        <p:nvSpPr>
          <p:cNvPr id="16" name="Text 13"/>
          <p:cNvSpPr/>
          <p:nvPr/>
        </p:nvSpPr>
        <p:spPr>
          <a:xfrm>
            <a:off x="657225" y="4140752"/>
            <a:ext cx="2266941" cy="480027"/>
          </a:xfrm>
          <a:prstGeom prst="rect">
            <a:avLst/>
          </a:prstGeom>
          <a:noFill/>
          <a:ln/>
        </p:spPr>
        <p:txBody>
          <a:bodyPr wrap="square" lIns="0" tIns="0" rIns="0" bIns="0" rtlCol="0" anchor="t">
            <a:spAutoFit/>
          </a:bodyPr>
          <a:lstStyle/>
          <a:p>
            <a:pPr algn="l" indent="0" marL="0">
              <a:lnSpc>
                <a:spcPts val="1300"/>
              </a:lnSpc>
              <a:buNone/>
            </a:pPr>
            <a:r>
              <a:rPr lang="en-US" sz="683" b="1" dirty="0">
                <a:solidFill>
                  <a:srgbClr val="F2F2F2"/>
                </a:solidFill>
              </a:rPr>
              <a:t>GCP Cloud Logging</a:t>
            </a:r>
            <a:pPr algn="l" indent="0" marL="0">
              <a:lnSpc>
                <a:spcPts val="1300"/>
              </a:lnSpc>
              <a:buNone/>
            </a:pPr>
            <a:r>
              <a:rPr lang="en-US" sz="727" dirty="0">
                <a:solidFill>
                  <a:srgbClr val="F2F2F2"/>
                </a:solidFill>
              </a:rPr>
              <a:t>
</a:t>
            </a:r>
            <a:pPr algn="l" indent="0" marL="0">
              <a:lnSpc>
                <a:spcPts val="1300"/>
              </a:lnSpc>
              <a:buNone/>
            </a:pPr>
            <a:r>
              <a:rPr lang="en-US" sz="727" dirty="0">
                <a:solidFill>
                  <a:srgbClr val="F2F2F2"/>
                </a:solidFill>
              </a:rPr>
              <a:t>Captures all activity and events from GCP </a:t>
            </a:r>
            <a:pPr algn="l" indent="0" marL="0">
              <a:lnSpc>
                <a:spcPts val="1300"/>
              </a:lnSpc>
              <a:buNone/>
            </a:pPr>
            <a:r>
              <a:rPr lang="en-US" sz="727" dirty="0">
                <a:solidFill>
                  <a:srgbClr val="F2F2F2"/>
                </a:solidFill>
              </a:rPr>
              <a:t>resources, Entra ID, and integrated applications</a:t>
            </a:r>
            <a:endParaRPr lang="en-US" sz="683" dirty="0"/>
          </a:p>
        </p:txBody>
      </p:sp>
      <p:sp>
        <p:nvSpPr>
          <p:cNvPr id="17" name="Text 14"/>
          <p:cNvSpPr/>
          <p:nvPr/>
        </p:nvSpPr>
        <p:spPr>
          <a:xfrm>
            <a:off x="3095616" y="4243611"/>
            <a:ext cx="171450" cy="274309"/>
          </a:xfrm>
          <a:prstGeom prst="rect">
            <a:avLst/>
          </a:prstGeom>
          <a:noFill/>
          <a:ln/>
        </p:spPr>
        <p:txBody>
          <a:bodyPr wrap="none" lIns="0" tIns="0" rIns="0" bIns="0" rtlCol="0" anchor="t">
            <a:spAutoFit/>
          </a:bodyPr>
          <a:lstStyle/>
          <a:p>
            <a:pPr algn="l" indent="0" marL="0">
              <a:lnSpc>
                <a:spcPts val="2200"/>
              </a:lnSpc>
              <a:buNone/>
            </a:pPr>
            <a:r>
              <a:rPr lang="en-US" sz="1269" dirty="0">
                <a:solidFill>
                  <a:srgbClr val="C2002F"/>
                </a:solidFill>
              </a:rPr>
              <a:t>→</a:t>
            </a:r>
            <a:endParaRPr lang="en-US" sz="1269" dirty="0"/>
          </a:p>
        </p:txBody>
      </p:sp>
      <p:sp>
        <p:nvSpPr>
          <p:cNvPr id="18" name="Text 15"/>
          <p:cNvSpPr/>
          <p:nvPr/>
        </p:nvSpPr>
        <p:spPr>
          <a:xfrm>
            <a:off x="3438516" y="4140752"/>
            <a:ext cx="2266941" cy="480027"/>
          </a:xfrm>
          <a:prstGeom prst="rect">
            <a:avLst/>
          </a:prstGeom>
          <a:noFill/>
          <a:ln/>
        </p:spPr>
        <p:txBody>
          <a:bodyPr wrap="square" lIns="0" tIns="0" rIns="0" bIns="0" rtlCol="0" anchor="t">
            <a:spAutoFit/>
          </a:bodyPr>
          <a:lstStyle/>
          <a:p>
            <a:pPr algn="l" indent="0" marL="0">
              <a:lnSpc>
                <a:spcPts val="1300"/>
              </a:lnSpc>
              <a:buNone/>
            </a:pPr>
            <a:r>
              <a:rPr lang="en-US" sz="683" b="1" dirty="0">
                <a:solidFill>
                  <a:srgbClr val="F2F2F2"/>
                </a:solidFill>
              </a:rPr>
              <a:t>Microsoft Sentinel</a:t>
            </a:r>
            <a:pPr algn="l" indent="0" marL="0">
              <a:lnSpc>
                <a:spcPts val="1300"/>
              </a:lnSpc>
              <a:buNone/>
            </a:pPr>
            <a:r>
              <a:rPr lang="en-US" sz="727" dirty="0">
                <a:solidFill>
                  <a:srgbClr val="F2F2F2"/>
                </a:solidFill>
              </a:rPr>
              <a:t>
</a:t>
            </a:r>
            <a:pPr algn="l" indent="0" marL="0">
              <a:lnSpc>
                <a:spcPts val="1300"/>
              </a:lnSpc>
              <a:buNone/>
            </a:pPr>
            <a:r>
              <a:rPr lang="en-US" sz="727" dirty="0">
                <a:solidFill>
                  <a:srgbClr val="F2F2F2"/>
                </a:solidFill>
              </a:rPr>
              <a:t>Aggregates, analyzes, and correlates logs for </a:t>
            </a:r>
            <a:pPr algn="l" indent="0" marL="0">
              <a:lnSpc>
                <a:spcPts val="1300"/>
              </a:lnSpc>
              <a:buNone/>
            </a:pPr>
            <a:r>
              <a:rPr lang="en-US" sz="727" dirty="0">
                <a:solidFill>
                  <a:srgbClr val="F2F2F2"/>
                </a:solidFill>
              </a:rPr>
              <a:t>unified security monitoring and threat </a:t>
            </a:r>
            <a:pPr algn="l" indent="0" marL="0">
              <a:lnSpc>
                <a:spcPts val="1300"/>
              </a:lnSpc>
              <a:buNone/>
            </a:pPr>
            <a:r>
              <a:rPr lang="en-US" sz="727" dirty="0">
                <a:solidFill>
                  <a:srgbClr val="F2F2F2"/>
                </a:solidFill>
              </a:rPr>
              <a:t>detection</a:t>
            </a:r>
            <a:endParaRPr lang="en-US" sz="683" dirty="0"/>
          </a:p>
        </p:txBody>
      </p:sp>
      <p:sp>
        <p:nvSpPr>
          <p:cNvPr id="19" name="Text 16"/>
          <p:cNvSpPr/>
          <p:nvPr/>
        </p:nvSpPr>
        <p:spPr>
          <a:xfrm>
            <a:off x="5876906" y="4243611"/>
            <a:ext cx="171450" cy="274309"/>
          </a:xfrm>
          <a:prstGeom prst="rect">
            <a:avLst/>
          </a:prstGeom>
          <a:noFill/>
          <a:ln/>
        </p:spPr>
        <p:txBody>
          <a:bodyPr wrap="none" lIns="0" tIns="0" rIns="0" bIns="0" rtlCol="0" anchor="t">
            <a:spAutoFit/>
          </a:bodyPr>
          <a:lstStyle/>
          <a:p>
            <a:pPr algn="l" indent="0" marL="0">
              <a:lnSpc>
                <a:spcPts val="2200"/>
              </a:lnSpc>
              <a:buNone/>
            </a:pPr>
            <a:r>
              <a:rPr lang="en-US" sz="1269" dirty="0">
                <a:solidFill>
                  <a:srgbClr val="C2002F"/>
                </a:solidFill>
              </a:rPr>
              <a:t>→</a:t>
            </a:r>
            <a:endParaRPr lang="en-US" sz="1269" dirty="0"/>
          </a:p>
        </p:txBody>
      </p:sp>
      <p:sp>
        <p:nvSpPr>
          <p:cNvPr id="20" name="Text 17"/>
          <p:cNvSpPr/>
          <p:nvPr/>
        </p:nvSpPr>
        <p:spPr>
          <a:xfrm>
            <a:off x="6219806" y="4140752"/>
            <a:ext cx="2266941" cy="480027"/>
          </a:xfrm>
          <a:prstGeom prst="rect">
            <a:avLst/>
          </a:prstGeom>
          <a:noFill/>
          <a:ln/>
        </p:spPr>
        <p:txBody>
          <a:bodyPr wrap="square" lIns="0" tIns="0" rIns="0" bIns="0" rtlCol="0" anchor="t">
            <a:spAutoFit/>
          </a:bodyPr>
          <a:lstStyle/>
          <a:p>
            <a:pPr algn="l" indent="0" marL="0">
              <a:lnSpc>
                <a:spcPts val="1300"/>
              </a:lnSpc>
              <a:buNone/>
            </a:pPr>
            <a:r>
              <a:rPr lang="en-US" sz="683" b="1" dirty="0">
                <a:solidFill>
                  <a:srgbClr val="F2F2F2"/>
                </a:solidFill>
              </a:rPr>
              <a:t>Security Operations</a:t>
            </a:r>
            <a:pPr algn="l" indent="0" marL="0">
              <a:lnSpc>
                <a:spcPts val="1300"/>
              </a:lnSpc>
              <a:buNone/>
            </a:pPr>
            <a:r>
              <a:rPr lang="en-US" sz="727" dirty="0">
                <a:solidFill>
                  <a:srgbClr val="F2F2F2"/>
                </a:solidFill>
              </a:rPr>
              <a:t>
</a:t>
            </a:r>
            <a:pPr algn="l" indent="0" marL="0">
              <a:lnSpc>
                <a:spcPts val="1300"/>
              </a:lnSpc>
              <a:buNone/>
            </a:pPr>
            <a:r>
              <a:rPr lang="en-US" sz="727" dirty="0">
                <a:solidFill>
                  <a:srgbClr val="F2F2F2"/>
                </a:solidFill>
              </a:rPr>
              <a:t>Enables rapid incident response and </a:t>
            </a:r>
            <a:pPr algn="l" indent="0" marL="0">
              <a:lnSpc>
                <a:spcPts val="1300"/>
              </a:lnSpc>
              <a:buNone/>
            </a:pPr>
            <a:r>
              <a:rPr lang="en-US" sz="727" dirty="0">
                <a:solidFill>
                  <a:srgbClr val="F2F2F2"/>
                </a:solidFill>
              </a:rPr>
              <a:t>compliance reporting</a:t>
            </a:r>
            <a:endParaRPr lang="en-US" sz="68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218119"/>
          </a:xfrm>
          <a:prstGeom prst="rect">
            <a:avLst/>
          </a:prstGeom>
        </p:spPr>
      </p:pic>
      <p:sp>
        <p:nvSpPr>
          <p:cNvPr id="3" name="Text 0"/>
          <p:cNvSpPr/>
          <p:nvPr/>
        </p:nvSpPr>
        <p:spPr>
          <a:xfrm>
            <a:off x="428625" y="428625"/>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Fragmented Identity is a Security Risk and a Financial Drain</a:t>
            </a:r>
            <a:endParaRPr lang="en-US" sz="1602" dirty="0"/>
          </a:p>
        </p:txBody>
      </p:sp>
      <p:sp>
        <p:nvSpPr>
          <p:cNvPr id="4" name="Text 1"/>
          <p:cNvSpPr/>
          <p:nvPr/>
        </p:nvSpPr>
        <p:spPr>
          <a:xfrm>
            <a:off x="428625" y="1308702"/>
            <a:ext cx="285750" cy="575072"/>
          </a:xfrm>
          <a:prstGeom prst="rect">
            <a:avLst/>
          </a:prstGeom>
          <a:noFill/>
          <a:ln/>
        </p:spPr>
        <p:txBody>
          <a:bodyPr wrap="square" lIns="0" tIns="0" rIns="0" bIns="0" rtlCol="0" anchor="t">
            <a:spAutoFit/>
          </a:bodyPr>
          <a:lstStyle/>
          <a:p>
            <a:pPr algn="ctr" indent="0" marL="0">
              <a:lnSpc>
                <a:spcPts val="1900"/>
              </a:lnSpc>
              <a:buNone/>
            </a:pPr>
            <a:r>
              <a:rPr lang="en-US" sz="1397" b="1" dirty="0">
                <a:solidFill>
                  <a:srgbClr val="C2002F"/>
                </a:solidFill>
              </a:rPr>
              <a:t>1</a:t>
            </a:r>
            <a:endParaRPr lang="en-US" sz="1397" dirty="0"/>
          </a:p>
        </p:txBody>
      </p:sp>
      <p:sp>
        <p:nvSpPr>
          <p:cNvPr id="5" name="Text 2"/>
          <p:cNvSpPr/>
          <p:nvPr/>
        </p:nvSpPr>
        <p:spPr>
          <a:xfrm>
            <a:off x="857250" y="1308702"/>
            <a:ext cx="3429000"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Increased Security Risk</a:t>
            </a:r>
            <a:endParaRPr lang="en-US" sz="885" dirty="0"/>
          </a:p>
        </p:txBody>
      </p:sp>
      <p:sp>
        <p:nvSpPr>
          <p:cNvPr id="6" name="Text 3"/>
          <p:cNvSpPr/>
          <p:nvPr/>
        </p:nvSpPr>
        <p:spPr>
          <a:xfrm>
            <a:off x="857250" y="1540873"/>
            <a:ext cx="3429000"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D4F85"/>
                </a:solidFill>
              </a:rPr>
              <a:t>Manual synchronization and multiple identity stores create a larger attack surface and compliance gaps.</a:t>
            </a:r>
            <a:endParaRPr lang="en-US" sz="834" dirty="0"/>
          </a:p>
        </p:txBody>
      </p:sp>
      <p:sp>
        <p:nvSpPr>
          <p:cNvPr id="7" name="Text 4"/>
          <p:cNvSpPr/>
          <p:nvPr/>
        </p:nvSpPr>
        <p:spPr>
          <a:xfrm>
            <a:off x="428625" y="2112373"/>
            <a:ext cx="285750" cy="575072"/>
          </a:xfrm>
          <a:prstGeom prst="rect">
            <a:avLst/>
          </a:prstGeom>
          <a:noFill/>
          <a:ln/>
        </p:spPr>
        <p:txBody>
          <a:bodyPr wrap="square" lIns="0" tIns="0" rIns="0" bIns="0" rtlCol="0" anchor="t">
            <a:spAutoFit/>
          </a:bodyPr>
          <a:lstStyle/>
          <a:p>
            <a:pPr algn="ctr" indent="0" marL="0">
              <a:lnSpc>
                <a:spcPts val="1900"/>
              </a:lnSpc>
              <a:buNone/>
            </a:pPr>
            <a:r>
              <a:rPr lang="en-US" sz="1397" b="1" dirty="0">
                <a:solidFill>
                  <a:srgbClr val="C2002F"/>
                </a:solidFill>
              </a:rPr>
              <a:t>2</a:t>
            </a:r>
            <a:endParaRPr lang="en-US" sz="1397" dirty="0"/>
          </a:p>
        </p:txBody>
      </p:sp>
      <p:sp>
        <p:nvSpPr>
          <p:cNvPr id="8" name="Text 5"/>
          <p:cNvSpPr/>
          <p:nvPr/>
        </p:nvSpPr>
        <p:spPr>
          <a:xfrm>
            <a:off x="857250" y="2112373"/>
            <a:ext cx="3429000"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Poor User Experience</a:t>
            </a:r>
            <a:endParaRPr lang="en-US" sz="885" dirty="0"/>
          </a:p>
        </p:txBody>
      </p:sp>
      <p:sp>
        <p:nvSpPr>
          <p:cNvPr id="9" name="Text 6"/>
          <p:cNvSpPr/>
          <p:nvPr/>
        </p:nvSpPr>
        <p:spPr>
          <a:xfrm>
            <a:off x="857250" y="2344545"/>
            <a:ext cx="3429000"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D4F85"/>
                </a:solidFill>
              </a:rPr>
              <a:t>Users face "password fatigue" and friction from managing multiple credentials for different services.</a:t>
            </a:r>
            <a:endParaRPr lang="en-US" sz="834" dirty="0"/>
          </a:p>
        </p:txBody>
      </p:sp>
      <p:sp>
        <p:nvSpPr>
          <p:cNvPr id="10" name="Text 7"/>
          <p:cNvSpPr/>
          <p:nvPr/>
        </p:nvSpPr>
        <p:spPr>
          <a:xfrm>
            <a:off x="428625" y="2916045"/>
            <a:ext cx="285750" cy="746522"/>
          </a:xfrm>
          <a:prstGeom prst="rect">
            <a:avLst/>
          </a:prstGeom>
          <a:noFill/>
          <a:ln/>
        </p:spPr>
        <p:txBody>
          <a:bodyPr wrap="square" lIns="0" tIns="0" rIns="0" bIns="0" rtlCol="0" anchor="t">
            <a:spAutoFit/>
          </a:bodyPr>
          <a:lstStyle/>
          <a:p>
            <a:pPr algn="ctr" indent="0" marL="0">
              <a:lnSpc>
                <a:spcPts val="1900"/>
              </a:lnSpc>
              <a:buNone/>
            </a:pPr>
            <a:r>
              <a:rPr lang="en-US" sz="1397" b="1" dirty="0">
                <a:solidFill>
                  <a:srgbClr val="C2002F"/>
                </a:solidFill>
              </a:rPr>
              <a:t>3</a:t>
            </a:r>
            <a:endParaRPr lang="en-US" sz="1397" dirty="0"/>
          </a:p>
        </p:txBody>
      </p:sp>
      <p:sp>
        <p:nvSpPr>
          <p:cNvPr id="11" name="Text 8"/>
          <p:cNvSpPr/>
          <p:nvPr/>
        </p:nvSpPr>
        <p:spPr>
          <a:xfrm>
            <a:off x="857250" y="2916045"/>
            <a:ext cx="3429000"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Unnecessary Cost</a:t>
            </a:r>
            <a:endParaRPr lang="en-US" sz="885" dirty="0"/>
          </a:p>
        </p:txBody>
      </p:sp>
      <p:sp>
        <p:nvSpPr>
          <p:cNvPr id="12" name="Text 9"/>
          <p:cNvSpPr/>
          <p:nvPr/>
        </p:nvSpPr>
        <p:spPr>
          <a:xfrm>
            <a:off x="857250" y="3148217"/>
            <a:ext cx="3429000" cy="51435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D4F85"/>
                </a:solidFill>
              </a:rPr>
              <a:t>Over-licensing of full productivity suites for employees who only require access to non-productivity, SaaS, or internal applications.</a:t>
            </a:r>
            <a:endParaRPr lang="en-US" sz="834" dirty="0"/>
          </a:p>
        </p:txBody>
      </p:sp>
      <p:sp>
        <p:nvSpPr>
          <p:cNvPr id="13" name="Shape 10"/>
          <p:cNvSpPr/>
          <p:nvPr/>
        </p:nvSpPr>
        <p:spPr>
          <a:xfrm>
            <a:off x="428625" y="3948317"/>
            <a:ext cx="3857625" cy="1269802"/>
          </a:xfrm>
          <a:prstGeom prst="rect">
            <a:avLst/>
          </a:prstGeom>
          <a:solidFill>
            <a:srgbClr val="1A1A1A"/>
          </a:solidFill>
          <a:ln/>
        </p:spPr>
      </p:sp>
      <p:sp>
        <p:nvSpPr>
          <p:cNvPr id="14" name="Shape 11"/>
          <p:cNvSpPr/>
          <p:nvPr/>
        </p:nvSpPr>
        <p:spPr>
          <a:xfrm>
            <a:off x="428625" y="3948317"/>
            <a:ext cx="28575" cy="1269802"/>
          </a:xfrm>
          <a:prstGeom prst="rect">
            <a:avLst/>
          </a:prstGeom>
          <a:solidFill>
            <a:srgbClr val="C2002F"/>
          </a:solidFill>
          <a:ln/>
        </p:spPr>
      </p:sp>
      <p:sp>
        <p:nvSpPr>
          <p:cNvPr id="15" name="Text 12"/>
          <p:cNvSpPr/>
          <p:nvPr/>
        </p:nvSpPr>
        <p:spPr>
          <a:xfrm>
            <a:off x="600075" y="4119767"/>
            <a:ext cx="3514725" cy="155377"/>
          </a:xfrm>
          <a:prstGeom prst="rect">
            <a:avLst/>
          </a:prstGeom>
          <a:noFill/>
          <a:ln/>
        </p:spPr>
        <p:txBody>
          <a:bodyPr wrap="none" lIns="0" tIns="0" rIns="0" bIns="0" rtlCol="0" anchor="t">
            <a:spAutoFit/>
          </a:bodyPr>
          <a:lstStyle/>
          <a:p>
            <a:pPr algn="l" indent="0" marL="0">
              <a:lnSpc>
                <a:spcPts val="1100"/>
              </a:lnSpc>
              <a:buNone/>
            </a:pPr>
            <a:r>
              <a:rPr lang="en-US" sz="784" b="1" spc="1" kern="0" dirty="0">
                <a:solidFill>
                  <a:srgbClr val="C2002F"/>
                </a:solidFill>
              </a:rPr>
              <a:t>The Opportunity</a:t>
            </a:r>
            <a:endParaRPr lang="en-US" sz="784" dirty="0"/>
          </a:p>
        </p:txBody>
      </p:sp>
      <p:sp>
        <p:nvSpPr>
          <p:cNvPr id="16" name="Text 13"/>
          <p:cNvSpPr/>
          <p:nvPr/>
        </p:nvSpPr>
        <p:spPr>
          <a:xfrm>
            <a:off x="600075" y="4360869"/>
            <a:ext cx="3514725" cy="6858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F2F2F2"/>
                </a:solidFill>
              </a:rPr>
              <a:t>Consolidate identity management under a single, authoritative source (Microsoft Entra ID) to secure all applications, including the new Google Workspace environment, while implementing a surgical licensing strategy for maximum ROI.</a:t>
            </a:r>
            <a:endParaRPr lang="en-US" sz="780" dirty="0"/>
          </a:p>
        </p:txBody>
      </p:sp>
      <p:pic>
        <p:nvPicPr>
          <p:cNvPr id="17" name="Image 1" descr="preencoded.png">    </p:cNvPr>
          <p:cNvPicPr>
            <a:picLocks noChangeAspect="1"/>
          </p:cNvPicPr>
          <p:nvPr/>
        </p:nvPicPr>
        <p:blipFill>
          <a:blip r:embed="rId2"/>
          <a:stretch>
            <a:fillRect/>
          </a:stretch>
        </p:blipFill>
        <p:spPr>
          <a:xfrm>
            <a:off x="5107781" y="1216028"/>
            <a:ext cx="3214688" cy="32146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915684"/>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Entra ID as the Single Source of Truth for All City Services</a:t>
            </a:r>
            <a:endParaRPr lang="en-US" sz="1602" dirty="0"/>
          </a:p>
        </p:txBody>
      </p:sp>
      <p:sp>
        <p:nvSpPr>
          <p:cNvPr id="4" name="Text 1"/>
          <p:cNvSpPr/>
          <p:nvPr/>
        </p:nvSpPr>
        <p:spPr>
          <a:xfrm>
            <a:off x="428625" y="1795760"/>
            <a:ext cx="3857625" cy="365727"/>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D4F85"/>
                </a:solidFill>
              </a:rPr>
              <a:t>Implement a robust, automated integration between Microsoft Entra ID and Google Workspace (via SAML and SCIM provisioning).</a:t>
            </a:r>
            <a:endParaRPr lang="en-US" sz="834" dirty="0"/>
          </a:p>
        </p:txBody>
      </p:sp>
      <p:sp>
        <p:nvSpPr>
          <p:cNvPr id="5" name="Text 2"/>
          <p:cNvSpPr/>
          <p:nvPr/>
        </p:nvSpPr>
        <p:spPr>
          <a:xfrm>
            <a:off x="428625" y="2390087"/>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Centralized Control</a:t>
            </a:r>
            <a:endParaRPr lang="en-US" sz="784" dirty="0"/>
          </a:p>
        </p:txBody>
      </p:sp>
      <p:sp>
        <p:nvSpPr>
          <p:cNvPr id="6" name="Text 3"/>
          <p:cNvSpPr/>
          <p:nvPr/>
        </p:nvSpPr>
        <p:spPr>
          <a:xfrm>
            <a:off x="428625" y="2602613"/>
            <a:ext cx="3857625" cy="171450"/>
          </a:xfrm>
          <a:prstGeom prst="rect">
            <a:avLst/>
          </a:prstGeom>
          <a:noFill/>
          <a:ln/>
        </p:spPr>
        <p:txBody>
          <a:bodyPr wrap="none" lIns="0" tIns="0" rIns="0" bIns="0" rtlCol="0" anchor="t">
            <a:spAutoFit/>
          </a:bodyPr>
          <a:lstStyle/>
          <a:p>
            <a:pPr algn="l" indent="0" marL="0">
              <a:lnSpc>
                <a:spcPts val="1400"/>
              </a:lnSpc>
              <a:buNone/>
            </a:pPr>
            <a:r>
              <a:rPr lang="en-US" sz="780" dirty="0">
                <a:solidFill>
                  <a:srgbClr val="2D4F85"/>
                </a:solidFill>
              </a:rPr>
              <a:t>Entra ID remains the authoritative Identity Provider (IdP) for all City users.</a:t>
            </a:r>
            <a:endParaRPr lang="en-US" sz="780" dirty="0"/>
          </a:p>
        </p:txBody>
      </p:sp>
      <p:sp>
        <p:nvSpPr>
          <p:cNvPr id="7" name="Text 4"/>
          <p:cNvSpPr/>
          <p:nvPr/>
        </p:nvSpPr>
        <p:spPr>
          <a:xfrm>
            <a:off x="428625" y="2974088"/>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Automated Lifecycle</a:t>
            </a:r>
            <a:endParaRPr lang="en-US" sz="784" dirty="0"/>
          </a:p>
        </p:txBody>
      </p:sp>
      <p:sp>
        <p:nvSpPr>
          <p:cNvPr id="8" name="Text 5"/>
          <p:cNvSpPr/>
          <p:nvPr/>
        </p:nvSpPr>
        <p:spPr>
          <a:xfrm>
            <a:off x="428625" y="3186615"/>
            <a:ext cx="3857625"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SCIM provisioning ensures real-time user creation, updates, and deactivation in Google Workspace, eliminating manual overhead and "stale" accounts.</a:t>
            </a:r>
            <a:endParaRPr lang="en-US" sz="780" dirty="0"/>
          </a:p>
        </p:txBody>
      </p:sp>
      <p:sp>
        <p:nvSpPr>
          <p:cNvPr id="9" name="Text 6"/>
          <p:cNvSpPr/>
          <p:nvPr/>
        </p:nvSpPr>
        <p:spPr>
          <a:xfrm>
            <a:off x="428625" y="3900990"/>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Single Sign-On (SSO)</a:t>
            </a:r>
            <a:endParaRPr lang="en-US" sz="784" dirty="0"/>
          </a:p>
        </p:txBody>
      </p:sp>
      <p:sp>
        <p:nvSpPr>
          <p:cNvPr id="10" name="Text 7"/>
          <p:cNvSpPr/>
          <p:nvPr/>
        </p:nvSpPr>
        <p:spPr>
          <a:xfrm>
            <a:off x="428625" y="4113516"/>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Seamless, secure access to all Google Workspace tools and other City applications using a single set of Entra ID credentials.</a:t>
            </a:r>
            <a:endParaRPr lang="en-US" sz="780" dirty="0"/>
          </a:p>
        </p:txBody>
      </p:sp>
      <p:pic>
        <p:nvPicPr>
          <p:cNvPr id="11" name="Image 1" descr="preencoded.png">    </p:cNvPr>
          <p:cNvPicPr>
            <a:picLocks noChangeAspect="1"/>
          </p:cNvPicPr>
          <p:nvPr/>
        </p:nvPicPr>
        <p:blipFill>
          <a:blip r:embed="rId2"/>
          <a:stretch>
            <a:fillRect/>
          </a:stretch>
        </p:blipFill>
        <p:spPr>
          <a:xfrm>
            <a:off x="5107781" y="1844539"/>
            <a:ext cx="3214688" cy="18830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892271"/>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Reducing Risk Through Centralized Access Control</a:t>
            </a:r>
            <a:endParaRPr lang="en-US" sz="1602" dirty="0"/>
          </a:p>
        </p:txBody>
      </p:sp>
      <p:sp>
        <p:nvSpPr>
          <p:cNvPr id="4" name="Text 1"/>
          <p:cNvSpPr/>
          <p:nvPr/>
        </p:nvSpPr>
        <p:spPr>
          <a:xfrm>
            <a:off x="428625" y="1772348"/>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Zero Trust Alignment</a:t>
            </a:r>
            <a:endParaRPr lang="en-US" sz="784" dirty="0"/>
          </a:p>
        </p:txBody>
      </p:sp>
      <p:sp>
        <p:nvSpPr>
          <p:cNvPr id="5" name="Text 2"/>
          <p:cNvSpPr/>
          <p:nvPr/>
        </p:nvSpPr>
        <p:spPr>
          <a:xfrm>
            <a:off x="428625" y="1984874"/>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Enforce consistent Conditional Access policies from Entra ID across all Google Workspace and third-party application access.</a:t>
            </a:r>
            <a:endParaRPr lang="en-US" sz="780" dirty="0"/>
          </a:p>
        </p:txBody>
      </p:sp>
      <p:sp>
        <p:nvSpPr>
          <p:cNvPr id="6" name="Text 3"/>
          <p:cNvSpPr/>
          <p:nvPr/>
        </p:nvSpPr>
        <p:spPr>
          <a:xfrm>
            <a:off x="428625" y="2499224"/>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Rapid Deprovisioning</a:t>
            </a:r>
            <a:endParaRPr lang="en-US" sz="784" dirty="0"/>
          </a:p>
        </p:txBody>
      </p:sp>
      <p:sp>
        <p:nvSpPr>
          <p:cNvPr id="7" name="Text 4"/>
          <p:cNvSpPr/>
          <p:nvPr/>
        </p:nvSpPr>
        <p:spPr>
          <a:xfrm>
            <a:off x="428625" y="2711751"/>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Immediate termination of access across all systems upon employee departure, mitigating insider threat risk.</a:t>
            </a:r>
            <a:endParaRPr lang="en-US" sz="780" dirty="0"/>
          </a:p>
        </p:txBody>
      </p:sp>
      <p:sp>
        <p:nvSpPr>
          <p:cNvPr id="8" name="Text 5"/>
          <p:cNvSpPr/>
          <p:nvPr/>
        </p:nvSpPr>
        <p:spPr>
          <a:xfrm>
            <a:off x="428625" y="3226101"/>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Audit &amp; Compliance</a:t>
            </a:r>
            <a:endParaRPr lang="en-US" sz="784" dirty="0"/>
          </a:p>
        </p:txBody>
      </p:sp>
      <p:sp>
        <p:nvSpPr>
          <p:cNvPr id="9" name="Text 6"/>
          <p:cNvSpPr/>
          <p:nvPr/>
        </p:nvSpPr>
        <p:spPr>
          <a:xfrm>
            <a:off x="428625" y="3438627"/>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Centralized logging and reporting on all access events, simplifying regulatory compliance and security audits.</a:t>
            </a:r>
            <a:endParaRPr lang="en-US" sz="780" dirty="0"/>
          </a:p>
        </p:txBody>
      </p:sp>
      <p:sp>
        <p:nvSpPr>
          <p:cNvPr id="10" name="Text 7"/>
          <p:cNvSpPr/>
          <p:nvPr/>
        </p:nvSpPr>
        <p:spPr>
          <a:xfrm>
            <a:off x="428625" y="3952977"/>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MFA Enforcement</a:t>
            </a:r>
            <a:endParaRPr lang="en-US" sz="784" dirty="0"/>
          </a:p>
        </p:txBody>
      </p:sp>
      <p:sp>
        <p:nvSpPr>
          <p:cNvPr id="11" name="Text 8"/>
          <p:cNvSpPr/>
          <p:nvPr/>
        </p:nvSpPr>
        <p:spPr>
          <a:xfrm>
            <a:off x="428625" y="4165504"/>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Mandate Multi-Factor Authentication (MFA) from the primary IdP (Entra ID) for all services, including Google Workspace.</a:t>
            </a:r>
            <a:endParaRPr lang="en-US" sz="780" dirty="0"/>
          </a:p>
        </p:txBody>
      </p:sp>
      <p:pic>
        <p:nvPicPr>
          <p:cNvPr id="12" name="Image 1" descr="preencoded.png">    </p:cNvPr>
          <p:cNvPicPr>
            <a:picLocks noChangeAspect="1"/>
          </p:cNvPicPr>
          <p:nvPr/>
        </p:nvPicPr>
        <p:blipFill>
          <a:blip r:embed="rId2"/>
          <a:stretch>
            <a:fillRect/>
          </a:stretch>
        </p:blipFill>
        <p:spPr>
          <a:xfrm>
            <a:off x="5107781" y="1881932"/>
            <a:ext cx="3214688" cy="18082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635096"/>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Establishing the GCP Foundation: Landing Zone Architecture</a:t>
            </a:r>
            <a:endParaRPr lang="en-US" sz="1602" dirty="0"/>
          </a:p>
        </p:txBody>
      </p:sp>
      <p:sp>
        <p:nvSpPr>
          <p:cNvPr id="4" name="Text 1"/>
          <p:cNvSpPr/>
          <p:nvPr/>
        </p:nvSpPr>
        <p:spPr>
          <a:xfrm>
            <a:off x="428625" y="1400873"/>
            <a:ext cx="3857625" cy="6858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Deploy a secure, scalable GCP landing zone as the cloud infrastructure foundation, providing isolated environments, compliance controls, and seamless integration with Entra ID for unified identity across all cloud services.</a:t>
            </a:r>
            <a:endParaRPr lang="en-US" sz="780" dirty="0"/>
          </a:p>
        </p:txBody>
      </p:sp>
      <p:sp>
        <p:nvSpPr>
          <p:cNvPr id="5" name="Text 2"/>
          <p:cNvSpPr/>
          <p:nvPr/>
        </p:nvSpPr>
        <p:spPr>
          <a:xfrm>
            <a:off x="428625" y="2315273"/>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Isolated Cloud Environments</a:t>
            </a:r>
            <a:endParaRPr lang="en-US" sz="784" dirty="0"/>
          </a:p>
        </p:txBody>
      </p:sp>
      <p:sp>
        <p:nvSpPr>
          <p:cNvPr id="6" name="Text 3"/>
          <p:cNvSpPr/>
          <p:nvPr/>
        </p:nvSpPr>
        <p:spPr>
          <a:xfrm>
            <a:off x="428625" y="2527799"/>
            <a:ext cx="3857625" cy="300038"/>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Separate projects and VPCs for development, staging, and production workloads with network isolation and controlled access.</a:t>
            </a:r>
            <a:endParaRPr lang="en-US" sz="727" dirty="0"/>
          </a:p>
        </p:txBody>
      </p:sp>
      <p:sp>
        <p:nvSpPr>
          <p:cNvPr id="7" name="Text 4"/>
          <p:cNvSpPr/>
          <p:nvPr/>
        </p:nvSpPr>
        <p:spPr>
          <a:xfrm>
            <a:off x="428625" y="2970712"/>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Compliance &amp; Security Controls</a:t>
            </a:r>
            <a:endParaRPr lang="en-US" sz="784" dirty="0"/>
          </a:p>
        </p:txBody>
      </p:sp>
      <p:sp>
        <p:nvSpPr>
          <p:cNvPr id="8" name="Text 5"/>
          <p:cNvSpPr/>
          <p:nvPr/>
        </p:nvSpPr>
        <p:spPr>
          <a:xfrm>
            <a:off x="428625" y="3183238"/>
            <a:ext cx="3857625" cy="300038"/>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Built-in security policies, encryption at rest and in transit, audit logging, and compliance frameworks aligned with City governance requirements.</a:t>
            </a:r>
            <a:endParaRPr lang="en-US" sz="727" dirty="0"/>
          </a:p>
        </p:txBody>
      </p:sp>
      <p:sp>
        <p:nvSpPr>
          <p:cNvPr id="9" name="Text 6"/>
          <p:cNvSpPr/>
          <p:nvPr/>
        </p:nvSpPr>
        <p:spPr>
          <a:xfrm>
            <a:off x="428625" y="3626151"/>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Seamless Entra ID Integration</a:t>
            </a:r>
            <a:endParaRPr lang="en-US" sz="784" dirty="0"/>
          </a:p>
        </p:txBody>
      </p:sp>
      <p:sp>
        <p:nvSpPr>
          <p:cNvPr id="10" name="Text 7"/>
          <p:cNvSpPr/>
          <p:nvPr/>
        </p:nvSpPr>
        <p:spPr>
          <a:xfrm>
            <a:off x="428625" y="3838677"/>
            <a:ext cx="3857625" cy="300038"/>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Unified identity management across GCP resources using Entra ID as the authoritative identity provider for all cloud access.</a:t>
            </a:r>
            <a:endParaRPr lang="en-US" sz="727" dirty="0"/>
          </a:p>
        </p:txBody>
      </p:sp>
      <p:sp>
        <p:nvSpPr>
          <p:cNvPr id="11" name="Text 8"/>
          <p:cNvSpPr/>
          <p:nvPr/>
        </p:nvSpPr>
        <p:spPr>
          <a:xfrm>
            <a:off x="428625" y="4281590"/>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Scalable Infrastructure</a:t>
            </a:r>
            <a:endParaRPr lang="en-US" sz="784" dirty="0"/>
          </a:p>
        </p:txBody>
      </p:sp>
      <p:sp>
        <p:nvSpPr>
          <p:cNvPr id="12" name="Text 9"/>
          <p:cNvSpPr/>
          <p:nvPr/>
        </p:nvSpPr>
        <p:spPr>
          <a:xfrm>
            <a:off x="428625" y="4494116"/>
            <a:ext cx="3857625" cy="300038"/>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Foundation for future cloud workload migration, supporting the City's long-term digital transformation and innovation initiatives.</a:t>
            </a:r>
            <a:endParaRPr lang="en-US" sz="727" dirty="0"/>
          </a:p>
        </p:txBody>
      </p:sp>
      <p:pic>
        <p:nvPicPr>
          <p:cNvPr id="13" name="Image 1" descr="preencoded.png">    </p:cNvPr>
          <p:cNvPicPr>
            <a:picLocks noChangeAspect="1"/>
          </p:cNvPicPr>
          <p:nvPr/>
        </p:nvPicPr>
        <p:blipFill>
          <a:blip r:embed="rId2"/>
          <a:stretch>
            <a:fillRect/>
          </a:stretch>
        </p:blipFill>
        <p:spPr>
          <a:xfrm>
            <a:off x="5107781" y="1844539"/>
            <a:ext cx="3214688" cy="18830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571500" y="571500"/>
            <a:ext cx="6429375" cy="297163"/>
          </a:xfrm>
          <a:prstGeom prst="rect">
            <a:avLst/>
          </a:prstGeom>
          <a:noFill/>
          <a:ln/>
        </p:spPr>
        <p:txBody>
          <a:bodyPr wrap="none" lIns="0" tIns="0" rIns="0" bIns="0" rtlCol="0" anchor="t">
            <a:spAutoFit/>
          </a:bodyPr>
          <a:lstStyle/>
          <a:p>
            <a:pPr algn="l" indent="0" marL="0">
              <a:lnSpc>
                <a:spcPts val="2300"/>
              </a:lnSpc>
              <a:buNone/>
            </a:pPr>
            <a:r>
              <a:rPr lang="en-US" sz="1602" b="1" dirty="0">
                <a:solidFill>
                  <a:srgbClr val="1A1A1A"/>
                </a:solidFill>
              </a:rPr>
              <a:t>Driving Productivity and Reducing IT Overhead</a:t>
            </a:r>
            <a:endParaRPr lang="en-US" sz="1602" dirty="0"/>
          </a:p>
        </p:txBody>
      </p:sp>
      <p:sp>
        <p:nvSpPr>
          <p:cNvPr id="4" name="Text 1"/>
          <p:cNvSpPr/>
          <p:nvPr/>
        </p:nvSpPr>
        <p:spPr>
          <a:xfrm>
            <a:off x="571500" y="1297288"/>
            <a:ext cx="2333606" cy="342900"/>
          </a:xfrm>
          <a:prstGeom prst="rect">
            <a:avLst/>
          </a:prstGeom>
          <a:noFill/>
          <a:ln/>
        </p:spPr>
        <p:txBody>
          <a:bodyPr wrap="none" lIns="0" tIns="0" rIns="0" bIns="0" rtlCol="0" anchor="t">
            <a:spAutoFit/>
          </a:bodyPr>
          <a:lstStyle/>
          <a:p>
            <a:pPr algn="l" indent="0" marL="0">
              <a:lnSpc>
                <a:spcPts val="2700"/>
              </a:lnSpc>
              <a:buNone/>
            </a:pPr>
            <a:r>
              <a:rPr lang="en-US" sz="2436" b="1" dirty="0">
                <a:solidFill>
                  <a:srgbClr val="C2002F"/>
                </a:solidFill>
              </a:rPr>
              <a:t>01</a:t>
            </a:r>
            <a:endParaRPr lang="en-US" sz="2436" dirty="0"/>
          </a:p>
        </p:txBody>
      </p:sp>
      <p:sp>
        <p:nvSpPr>
          <p:cNvPr id="5" name="Text 2"/>
          <p:cNvSpPr/>
          <p:nvPr/>
        </p:nvSpPr>
        <p:spPr>
          <a:xfrm>
            <a:off x="571500" y="1754488"/>
            <a:ext cx="2333606"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Reduced Helpdesk Load</a:t>
            </a:r>
            <a:endParaRPr lang="en-US" sz="885" dirty="0"/>
          </a:p>
        </p:txBody>
      </p:sp>
      <p:sp>
        <p:nvSpPr>
          <p:cNvPr id="6" name="Text 3"/>
          <p:cNvSpPr/>
          <p:nvPr/>
        </p:nvSpPr>
        <p:spPr>
          <a:xfrm>
            <a:off x="571500" y="2043810"/>
            <a:ext cx="2333606" cy="6858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Eliminate a significant volume of password reset and account synchronization support tickets, freeing IT resources for strategic initiatives.</a:t>
            </a:r>
            <a:endParaRPr lang="en-US" sz="780" dirty="0"/>
          </a:p>
        </p:txBody>
      </p:sp>
      <p:sp>
        <p:nvSpPr>
          <p:cNvPr id="7" name="Text 4"/>
          <p:cNvSpPr/>
          <p:nvPr/>
        </p:nvSpPr>
        <p:spPr>
          <a:xfrm>
            <a:off x="3333731" y="1297288"/>
            <a:ext cx="2333634" cy="342900"/>
          </a:xfrm>
          <a:prstGeom prst="rect">
            <a:avLst/>
          </a:prstGeom>
          <a:noFill/>
          <a:ln/>
        </p:spPr>
        <p:txBody>
          <a:bodyPr wrap="none" lIns="0" tIns="0" rIns="0" bIns="0" rtlCol="0" anchor="t">
            <a:spAutoFit/>
          </a:bodyPr>
          <a:lstStyle/>
          <a:p>
            <a:pPr algn="l" indent="0" marL="0">
              <a:lnSpc>
                <a:spcPts val="2700"/>
              </a:lnSpc>
              <a:buNone/>
            </a:pPr>
            <a:r>
              <a:rPr lang="en-US" sz="2436" b="1" dirty="0">
                <a:solidFill>
                  <a:srgbClr val="C2002F"/>
                </a:solidFill>
              </a:rPr>
              <a:t>02</a:t>
            </a:r>
            <a:endParaRPr lang="en-US" sz="2436" dirty="0"/>
          </a:p>
        </p:txBody>
      </p:sp>
      <p:sp>
        <p:nvSpPr>
          <p:cNvPr id="8" name="Text 5"/>
          <p:cNvSpPr/>
          <p:nvPr/>
        </p:nvSpPr>
        <p:spPr>
          <a:xfrm>
            <a:off x="3333731" y="1754488"/>
            <a:ext cx="2333634"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Faster Onboarding</a:t>
            </a:r>
            <a:endParaRPr lang="en-US" sz="885" dirty="0"/>
          </a:p>
        </p:txBody>
      </p:sp>
      <p:sp>
        <p:nvSpPr>
          <p:cNvPr id="9" name="Text 6"/>
          <p:cNvSpPr/>
          <p:nvPr/>
        </p:nvSpPr>
        <p:spPr>
          <a:xfrm>
            <a:off x="3333731" y="2043810"/>
            <a:ext cx="2333634" cy="6858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New employees gain immediate, secure access to all required tools upon account creation in Entra ID, reducing time-to-productivity.</a:t>
            </a:r>
            <a:endParaRPr lang="en-US" sz="780" dirty="0"/>
          </a:p>
        </p:txBody>
      </p:sp>
      <p:sp>
        <p:nvSpPr>
          <p:cNvPr id="10" name="Text 7"/>
          <p:cNvSpPr/>
          <p:nvPr/>
        </p:nvSpPr>
        <p:spPr>
          <a:xfrm>
            <a:off x="6095991" y="1297288"/>
            <a:ext cx="2333606" cy="342900"/>
          </a:xfrm>
          <a:prstGeom prst="rect">
            <a:avLst/>
          </a:prstGeom>
          <a:noFill/>
          <a:ln/>
        </p:spPr>
        <p:txBody>
          <a:bodyPr wrap="none" lIns="0" tIns="0" rIns="0" bIns="0" rtlCol="0" anchor="t">
            <a:spAutoFit/>
          </a:bodyPr>
          <a:lstStyle/>
          <a:p>
            <a:pPr algn="l" indent="0" marL="0">
              <a:lnSpc>
                <a:spcPts val="2700"/>
              </a:lnSpc>
              <a:buNone/>
            </a:pPr>
            <a:r>
              <a:rPr lang="en-US" sz="2436" b="1" dirty="0">
                <a:solidFill>
                  <a:srgbClr val="C2002F"/>
                </a:solidFill>
              </a:rPr>
              <a:t>03</a:t>
            </a:r>
            <a:endParaRPr lang="en-US" sz="2436" dirty="0"/>
          </a:p>
        </p:txBody>
      </p:sp>
      <p:sp>
        <p:nvSpPr>
          <p:cNvPr id="11" name="Text 8"/>
          <p:cNvSpPr/>
          <p:nvPr/>
        </p:nvSpPr>
        <p:spPr>
          <a:xfrm>
            <a:off x="6095991" y="1754488"/>
            <a:ext cx="2333606"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Seamless Access</a:t>
            </a:r>
            <a:endParaRPr lang="en-US" sz="885" dirty="0"/>
          </a:p>
        </p:txBody>
      </p:sp>
      <p:sp>
        <p:nvSpPr>
          <p:cNvPr id="12" name="Text 9"/>
          <p:cNvSpPr/>
          <p:nvPr/>
        </p:nvSpPr>
        <p:spPr>
          <a:xfrm>
            <a:off x="6095991" y="2043810"/>
            <a:ext cx="2333606"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A consistent, modern login experience across all platforms, improving employee satisfaction and reducing friction in daily workflows.</a:t>
            </a:r>
            <a:endParaRPr lang="en-US" sz="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51351"/>
          </a:xfrm>
          <a:prstGeom prst="rect">
            <a:avLst/>
          </a:prstGeom>
        </p:spPr>
      </p:pic>
      <p:sp>
        <p:nvSpPr>
          <p:cNvPr id="3" name="Text 0"/>
          <p:cNvSpPr/>
          <p:nvPr/>
        </p:nvSpPr>
        <p:spPr>
          <a:xfrm>
            <a:off x="0" y="428625"/>
            <a:ext cx="9144000" cy="297163"/>
          </a:xfrm>
          <a:prstGeom prst="rect">
            <a:avLst/>
          </a:prstGeom>
          <a:noFill/>
          <a:ln/>
        </p:spPr>
        <p:txBody>
          <a:bodyPr wrap="none" lIns="510286" tIns="0" rIns="510286" bIns="0" rtlCol="0" anchor="t">
            <a:spAutoFit/>
          </a:bodyPr>
          <a:lstStyle/>
          <a:p>
            <a:pPr algn="l" indent="0" marL="0">
              <a:lnSpc>
                <a:spcPts val="2300"/>
              </a:lnSpc>
              <a:buNone/>
            </a:pPr>
            <a:r>
              <a:rPr lang="en-US" sz="1602" b="1" dirty="0">
                <a:solidFill>
                  <a:srgbClr val="1A1A1A"/>
                </a:solidFill>
              </a:rPr>
              <a:t>Saving Millions by Matching License to Need</a:t>
            </a:r>
            <a:endParaRPr lang="en-US" sz="1602" dirty="0"/>
          </a:p>
        </p:txBody>
      </p:sp>
      <p:sp>
        <p:nvSpPr>
          <p:cNvPr id="4" name="Text 1"/>
          <p:cNvSpPr/>
          <p:nvPr/>
        </p:nvSpPr>
        <p:spPr>
          <a:xfrm>
            <a:off x="428625" y="1011538"/>
            <a:ext cx="8286750" cy="175022"/>
          </a:xfrm>
          <a:prstGeom prst="rect">
            <a:avLst/>
          </a:prstGeom>
          <a:noFill/>
          <a:ln/>
        </p:spPr>
        <p:txBody>
          <a:bodyPr wrap="none" lIns="0" tIns="0" rIns="0" bIns="0" rtlCol="0" anchor="t">
            <a:spAutoFit/>
          </a:bodyPr>
          <a:lstStyle/>
          <a:p>
            <a:pPr algn="l" indent="0" marL="0">
              <a:lnSpc>
                <a:spcPts val="1200"/>
              </a:lnSpc>
              <a:buNone/>
            </a:pPr>
            <a:r>
              <a:rPr lang="en-US" sz="885" b="1" spc="1" kern="0" dirty="0">
                <a:solidFill>
                  <a:srgbClr val="C2002F"/>
                </a:solidFill>
              </a:rPr>
              <a:t>The Challenge</a:t>
            </a:r>
            <a:endParaRPr lang="en-US" sz="885" dirty="0"/>
          </a:p>
        </p:txBody>
      </p:sp>
      <p:sp>
        <p:nvSpPr>
          <p:cNvPr id="5" name="Text 2"/>
          <p:cNvSpPr/>
          <p:nvPr/>
        </p:nvSpPr>
        <p:spPr>
          <a:xfrm>
            <a:off x="428625" y="1272285"/>
            <a:ext cx="6429375" cy="582913"/>
          </a:xfrm>
          <a:prstGeom prst="rect">
            <a:avLst/>
          </a:prstGeom>
          <a:noFill/>
          <a:ln/>
        </p:spPr>
        <p:txBody>
          <a:bodyPr wrap="square" lIns="0" tIns="0" rIns="0" bIns="0" rtlCol="0" anchor="t">
            <a:spAutoFit/>
          </a:bodyPr>
          <a:lstStyle/>
          <a:p>
            <a:pPr algn="l" indent="0" marL="0">
              <a:lnSpc>
                <a:spcPts val="1500"/>
              </a:lnSpc>
              <a:buNone/>
            </a:pPr>
            <a:r>
              <a:rPr lang="en-US" sz="834" dirty="0">
                <a:solidFill>
                  <a:srgbClr val="2D4F85"/>
                </a:solidFill>
              </a:rPr>
              <a:t>A significant portion of the City's workforce—including first responders, field workers, and specialized app users—requires identity and access management (SSO, security) but does not require the full Google Workspace productivity suite (Gmail, Docs, Drive).</a:t>
            </a:r>
            <a:endParaRPr lang="en-US" sz="834" dirty="0"/>
          </a:p>
        </p:txBody>
      </p:sp>
      <p:sp>
        <p:nvSpPr>
          <p:cNvPr id="6" name="Text 3"/>
          <p:cNvSpPr/>
          <p:nvPr/>
        </p:nvSpPr>
        <p:spPr>
          <a:xfrm>
            <a:off x="428625" y="2198098"/>
            <a:ext cx="8286750" cy="175022"/>
          </a:xfrm>
          <a:prstGeom prst="rect">
            <a:avLst/>
          </a:prstGeom>
          <a:noFill/>
          <a:ln/>
        </p:spPr>
        <p:txBody>
          <a:bodyPr wrap="none" lIns="0" tIns="0" rIns="0" bIns="0" rtlCol="0" anchor="t">
            <a:spAutoFit/>
          </a:bodyPr>
          <a:lstStyle/>
          <a:p>
            <a:pPr algn="l" indent="0" marL="0">
              <a:lnSpc>
                <a:spcPts val="1200"/>
              </a:lnSpc>
              <a:buNone/>
            </a:pPr>
            <a:r>
              <a:rPr lang="en-US" sz="885" b="1" spc="1" kern="0" dirty="0">
                <a:solidFill>
                  <a:srgbClr val="C2002F"/>
                </a:solidFill>
              </a:rPr>
              <a:t>The Optimized Strategy</a:t>
            </a:r>
            <a:endParaRPr lang="en-US" sz="885" dirty="0"/>
          </a:p>
        </p:txBody>
      </p:sp>
      <p:sp>
        <p:nvSpPr>
          <p:cNvPr id="7" name="Shape 4"/>
          <p:cNvSpPr/>
          <p:nvPr/>
        </p:nvSpPr>
        <p:spPr>
          <a:xfrm>
            <a:off x="428625" y="2573145"/>
            <a:ext cx="4000500" cy="1689497"/>
          </a:xfrm>
          <a:prstGeom prst="rect">
            <a:avLst/>
          </a:prstGeom>
          <a:solidFill>
            <a:srgbClr val="FFFFFF"/>
          </a:solidFill>
          <a:ln/>
        </p:spPr>
      </p:sp>
      <p:sp>
        <p:nvSpPr>
          <p:cNvPr id="8" name="Shape 5"/>
          <p:cNvSpPr/>
          <p:nvPr/>
        </p:nvSpPr>
        <p:spPr>
          <a:xfrm>
            <a:off x="428625" y="2573145"/>
            <a:ext cx="42863" cy="1689497"/>
          </a:xfrm>
          <a:prstGeom prst="rect">
            <a:avLst/>
          </a:prstGeom>
          <a:solidFill>
            <a:srgbClr val="C2002F"/>
          </a:solidFill>
          <a:ln/>
        </p:spPr>
      </p:sp>
      <p:sp>
        <p:nvSpPr>
          <p:cNvPr id="9" name="Text 6"/>
          <p:cNvSpPr/>
          <p:nvPr/>
        </p:nvSpPr>
        <p:spPr>
          <a:xfrm>
            <a:off x="657225" y="2801745"/>
            <a:ext cx="3543300"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Google Workspace Enterprise</a:t>
            </a:r>
            <a:endParaRPr lang="en-US" sz="885" dirty="0"/>
          </a:p>
        </p:txBody>
      </p:sp>
      <p:sp>
        <p:nvSpPr>
          <p:cNvPr id="10" name="Text 7"/>
          <p:cNvSpPr/>
          <p:nvPr/>
        </p:nvSpPr>
        <p:spPr>
          <a:xfrm>
            <a:off x="657225" y="3091067"/>
            <a:ext cx="3543300"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Complete productivity suite including Gmail, Docs, Drive, Meet, and all collaboration tools. Includes advanced security controls and administrative features.</a:t>
            </a:r>
            <a:endParaRPr lang="en-US" sz="780" dirty="0"/>
          </a:p>
        </p:txBody>
      </p:sp>
      <p:sp>
        <p:nvSpPr>
          <p:cNvPr id="11" name="Text 8"/>
          <p:cNvSpPr/>
          <p:nvPr/>
        </p:nvSpPr>
        <p:spPr>
          <a:xfrm>
            <a:off x="657225" y="3748292"/>
            <a:ext cx="3543300" cy="285750"/>
          </a:xfrm>
          <a:prstGeom prst="rect">
            <a:avLst/>
          </a:prstGeom>
          <a:noFill/>
          <a:ln/>
        </p:spPr>
        <p:txBody>
          <a:bodyPr wrap="square" lIns="0" tIns="170053" rIns="0" bIns="0" rtlCol="0" anchor="t">
            <a:spAutoFit/>
          </a:bodyPr>
          <a:lstStyle/>
          <a:p>
            <a:pPr algn="l" indent="0" marL="0">
              <a:lnSpc>
                <a:spcPts val="900"/>
              </a:lnSpc>
              <a:buNone/>
            </a:pPr>
            <a:r>
              <a:rPr lang="en-US" sz="683" b="1" dirty="0">
                <a:solidFill>
                  <a:srgbClr val="C2002F"/>
                </a:solidFill>
              </a:rPr>
              <a:t>For: Knowledge Workers &amp; Office Staff</a:t>
            </a:r>
            <a:endParaRPr lang="en-US" sz="683" dirty="0"/>
          </a:p>
        </p:txBody>
      </p:sp>
      <p:sp>
        <p:nvSpPr>
          <p:cNvPr id="12" name="Shape 9"/>
          <p:cNvSpPr/>
          <p:nvPr/>
        </p:nvSpPr>
        <p:spPr>
          <a:xfrm>
            <a:off x="4714875" y="2573145"/>
            <a:ext cx="4000500" cy="1689497"/>
          </a:xfrm>
          <a:prstGeom prst="rect">
            <a:avLst/>
          </a:prstGeom>
          <a:solidFill>
            <a:srgbClr val="FFFFFF"/>
          </a:solidFill>
          <a:ln/>
        </p:spPr>
      </p:sp>
      <p:sp>
        <p:nvSpPr>
          <p:cNvPr id="13" name="Shape 10"/>
          <p:cNvSpPr/>
          <p:nvPr/>
        </p:nvSpPr>
        <p:spPr>
          <a:xfrm>
            <a:off x="4714875" y="2573145"/>
            <a:ext cx="42863" cy="1689497"/>
          </a:xfrm>
          <a:prstGeom prst="rect">
            <a:avLst/>
          </a:prstGeom>
          <a:solidFill>
            <a:srgbClr val="C2002F"/>
          </a:solidFill>
          <a:ln/>
        </p:spPr>
      </p:sp>
      <p:sp>
        <p:nvSpPr>
          <p:cNvPr id="14" name="Text 11"/>
          <p:cNvSpPr/>
          <p:nvPr/>
        </p:nvSpPr>
        <p:spPr>
          <a:xfrm>
            <a:off x="4943475" y="2801745"/>
            <a:ext cx="3543300"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Cloud Identity Premium</a:t>
            </a:r>
            <a:endParaRPr lang="en-US" sz="885" dirty="0"/>
          </a:p>
        </p:txBody>
      </p:sp>
      <p:sp>
        <p:nvSpPr>
          <p:cNvPr id="15" name="Text 12"/>
          <p:cNvSpPr/>
          <p:nvPr/>
        </p:nvSpPr>
        <p:spPr>
          <a:xfrm>
            <a:off x="4943475" y="3091067"/>
            <a:ext cx="3543300"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Enterprise-grade identity and access management with SSO, advanced security, device management, and Context-Aware Access—without the productivity suite.</a:t>
            </a:r>
            <a:endParaRPr lang="en-US" sz="780" dirty="0"/>
          </a:p>
        </p:txBody>
      </p:sp>
      <p:sp>
        <p:nvSpPr>
          <p:cNvPr id="16" name="Text 13"/>
          <p:cNvSpPr/>
          <p:nvPr/>
        </p:nvSpPr>
        <p:spPr>
          <a:xfrm>
            <a:off x="4943475" y="3748292"/>
            <a:ext cx="3543300" cy="285750"/>
          </a:xfrm>
          <a:prstGeom prst="rect">
            <a:avLst/>
          </a:prstGeom>
          <a:noFill/>
          <a:ln/>
        </p:spPr>
        <p:txBody>
          <a:bodyPr wrap="square" lIns="0" tIns="170053" rIns="0" bIns="0" rtlCol="0" anchor="t">
            <a:spAutoFit/>
          </a:bodyPr>
          <a:lstStyle/>
          <a:p>
            <a:pPr algn="l" indent="0" marL="0">
              <a:lnSpc>
                <a:spcPts val="900"/>
              </a:lnSpc>
              <a:buNone/>
            </a:pPr>
            <a:r>
              <a:rPr lang="en-US" sz="683" b="1" dirty="0">
                <a:solidFill>
                  <a:srgbClr val="C2002F"/>
                </a:solidFill>
              </a:rPr>
              <a:t>For: Field Workers &amp; Specialized App Users</a:t>
            </a:r>
            <a:endParaRPr lang="en-US" sz="683" dirty="0"/>
          </a:p>
        </p:txBody>
      </p:sp>
      <p:sp>
        <p:nvSpPr>
          <p:cNvPr id="17" name="Shape 14"/>
          <p:cNvSpPr/>
          <p:nvPr/>
        </p:nvSpPr>
        <p:spPr>
          <a:xfrm>
            <a:off x="0" y="4605542"/>
            <a:ext cx="9144000" cy="845809"/>
          </a:xfrm>
          <a:prstGeom prst="rect">
            <a:avLst/>
          </a:prstGeom>
          <a:solidFill>
            <a:srgbClr val="1A1A1A"/>
          </a:solidFill>
          <a:ln/>
        </p:spPr>
      </p:sp>
      <p:sp>
        <p:nvSpPr>
          <p:cNvPr id="18" name="Text 15"/>
          <p:cNvSpPr/>
          <p:nvPr/>
        </p:nvSpPr>
        <p:spPr>
          <a:xfrm>
            <a:off x="428625" y="4834142"/>
            <a:ext cx="8286750" cy="388609"/>
          </a:xfrm>
          <a:prstGeom prst="rect">
            <a:avLst/>
          </a:prstGeom>
          <a:noFill/>
          <a:ln/>
        </p:spPr>
        <p:txBody>
          <a:bodyPr wrap="square" lIns="0" tIns="0" rIns="0" bIns="0" rtlCol="0" anchor="t">
            <a:spAutoFit/>
          </a:bodyPr>
          <a:lstStyle/>
          <a:p>
            <a:pPr algn="l" indent="0" marL="0">
              <a:lnSpc>
                <a:spcPts val="1500"/>
              </a:lnSpc>
              <a:buNone/>
            </a:pPr>
            <a:r>
              <a:rPr lang="en-US" sz="834" dirty="0">
                <a:solidFill>
                  <a:srgbClr val="F2F2F2"/>
                </a:solidFill>
              </a:rPr>
              <a:t>By leveraging </a:t>
            </a:r>
            <a:pPr algn="l" indent="0" marL="0">
              <a:lnSpc>
                <a:spcPts val="1500"/>
              </a:lnSpc>
              <a:buNone/>
            </a:pPr>
            <a:r>
              <a:rPr lang="en-US" sz="784" b="1" dirty="0">
                <a:solidFill>
                  <a:srgbClr val="C2002F"/>
                </a:solidFill>
              </a:rPr>
              <a:t>Cloud Identity Premium for non-productivity users</a:t>
            </a:r>
            <a:pPr algn="l" indent="0" marL="0">
              <a:lnSpc>
                <a:spcPts val="1500"/>
              </a:lnSpc>
              <a:buNone/>
            </a:pPr>
            <a:r>
              <a:rPr lang="en-US" sz="834" dirty="0">
                <a:solidFill>
                  <a:srgbClr val="F2F2F2"/>
                </a:solidFill>
              </a:rPr>
              <a:t>, the City achieves enterprise-grade security and unified access at a fraction of the cost </a:t>
            </a:r>
            <a:pPr algn="l" indent="0" marL="0">
              <a:lnSpc>
                <a:spcPts val="1500"/>
              </a:lnSpc>
              <a:buNone/>
            </a:pPr>
            <a:r>
              <a:rPr lang="en-US" sz="834" dirty="0">
                <a:solidFill>
                  <a:srgbClr val="F2F2F2"/>
                </a:solidFill>
              </a:rPr>
              <a:t>of a full Workspace license for this user segment.</a:t>
            </a:r>
            <a:endParaRPr lang="en-US" sz="83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428625"/>
            <a:ext cx="9144000" cy="297163"/>
          </a:xfrm>
          <a:prstGeom prst="rect">
            <a:avLst/>
          </a:prstGeom>
          <a:noFill/>
          <a:ln/>
        </p:spPr>
        <p:txBody>
          <a:bodyPr wrap="none" lIns="510286" tIns="0" rIns="510286" bIns="0" rtlCol="0" anchor="t">
            <a:spAutoFit/>
          </a:bodyPr>
          <a:lstStyle/>
          <a:p>
            <a:pPr algn="l" indent="0" marL="0">
              <a:lnSpc>
                <a:spcPts val="2300"/>
              </a:lnSpc>
              <a:buNone/>
            </a:pPr>
            <a:r>
              <a:rPr lang="en-US" sz="1602" b="1" dirty="0">
                <a:solidFill>
                  <a:srgbClr val="1A1A1A"/>
                </a:solidFill>
              </a:rPr>
              <a:t>The Cost-Effective Path to Secure Identity</a:t>
            </a:r>
            <a:endParaRPr lang="en-US" sz="1602" dirty="0"/>
          </a:p>
        </p:txBody>
      </p:sp>
      <p:sp>
        <p:nvSpPr>
          <p:cNvPr id="4" name="Shape 1"/>
          <p:cNvSpPr/>
          <p:nvPr/>
        </p:nvSpPr>
        <p:spPr>
          <a:xfrm>
            <a:off x="428625" y="1068688"/>
            <a:ext cx="8286750" cy="500063"/>
          </a:xfrm>
          <a:prstGeom prst="rect">
            <a:avLst/>
          </a:prstGeom>
          <a:solidFill>
            <a:srgbClr val="1A1A1A"/>
          </a:solidFill>
          <a:ln/>
        </p:spPr>
      </p:sp>
      <p:sp>
        <p:nvSpPr>
          <p:cNvPr id="5" name="Text 2"/>
          <p:cNvSpPr/>
          <p:nvPr/>
        </p:nvSpPr>
        <p:spPr>
          <a:xfrm>
            <a:off x="428625" y="1068688"/>
            <a:ext cx="2071688" cy="500063"/>
          </a:xfrm>
          <a:prstGeom prst="rect">
            <a:avLst/>
          </a:prstGeom>
          <a:noFill/>
          <a:ln/>
        </p:spPr>
        <p:txBody>
          <a:bodyPr wrap="square" lIns="136017" tIns="153035" rIns="136017" bIns="153035" rtlCol="0" anchor="ctr">
            <a:spAutoFit/>
          </a:bodyPr>
          <a:lstStyle/>
          <a:p>
            <a:pPr algn="l" indent="0" marL="0">
              <a:lnSpc>
                <a:spcPts val="900"/>
              </a:lnSpc>
              <a:buNone/>
            </a:pPr>
            <a:r>
              <a:rPr lang="en-US" sz="683" b="1" dirty="0">
                <a:solidFill>
                  <a:srgbClr val="F2F2F2"/>
                </a:solidFill>
              </a:rPr>
              <a:t>Feature</a:t>
            </a:r>
            <a:endParaRPr lang="en-US" sz="683" dirty="0"/>
          </a:p>
        </p:txBody>
      </p:sp>
      <p:sp>
        <p:nvSpPr>
          <p:cNvPr id="6" name="Text 3"/>
          <p:cNvSpPr/>
          <p:nvPr/>
        </p:nvSpPr>
        <p:spPr>
          <a:xfrm>
            <a:off x="2500313" y="1068688"/>
            <a:ext cx="2071688" cy="500063"/>
          </a:xfrm>
          <a:prstGeom prst="rect">
            <a:avLst/>
          </a:prstGeom>
          <a:noFill/>
          <a:ln/>
        </p:spPr>
        <p:txBody>
          <a:bodyPr wrap="square" lIns="136017" tIns="153035" rIns="136017" bIns="153035" rtlCol="0" anchor="ctr">
            <a:spAutoFit/>
          </a:bodyPr>
          <a:lstStyle/>
          <a:p>
            <a:pPr algn="l" indent="0" marL="0">
              <a:lnSpc>
                <a:spcPts val="900"/>
              </a:lnSpc>
              <a:buNone/>
            </a:pPr>
            <a:r>
              <a:rPr lang="en-US" sz="683" b="1" dirty="0">
                <a:solidFill>
                  <a:srgbClr val="F2F2F2"/>
                </a:solidFill>
              </a:rPr>
              <a:t>Google Workspace Enterprise</a:t>
            </a:r>
            <a:endParaRPr lang="en-US" sz="683" dirty="0"/>
          </a:p>
        </p:txBody>
      </p:sp>
      <p:sp>
        <p:nvSpPr>
          <p:cNvPr id="7" name="Text 4"/>
          <p:cNvSpPr/>
          <p:nvPr/>
        </p:nvSpPr>
        <p:spPr>
          <a:xfrm>
            <a:off x="4572000" y="1068688"/>
            <a:ext cx="2071688" cy="500063"/>
          </a:xfrm>
          <a:prstGeom prst="rect">
            <a:avLst/>
          </a:prstGeom>
          <a:noFill/>
          <a:ln/>
        </p:spPr>
        <p:txBody>
          <a:bodyPr wrap="square" lIns="136017" tIns="153035" rIns="136017" bIns="153035" rtlCol="0" anchor="ctr">
            <a:spAutoFit/>
          </a:bodyPr>
          <a:lstStyle/>
          <a:p>
            <a:pPr algn="l" indent="0" marL="0">
              <a:lnSpc>
                <a:spcPts val="900"/>
              </a:lnSpc>
              <a:buNone/>
            </a:pPr>
            <a:r>
              <a:rPr lang="en-US" sz="683" b="1" dirty="0">
                <a:solidFill>
                  <a:srgbClr val="F2F2F2"/>
                </a:solidFill>
              </a:rPr>
              <a:t>Cloud Identity Premium</a:t>
            </a:r>
            <a:endParaRPr lang="en-US" sz="683" dirty="0"/>
          </a:p>
        </p:txBody>
      </p:sp>
      <p:sp>
        <p:nvSpPr>
          <p:cNvPr id="8" name="Shape 5"/>
          <p:cNvSpPr/>
          <p:nvPr/>
        </p:nvSpPr>
        <p:spPr>
          <a:xfrm>
            <a:off x="6643688" y="1068688"/>
            <a:ext cx="2071688" cy="500063"/>
          </a:xfrm>
          <a:prstGeom prst="rect">
            <a:avLst/>
          </a:prstGeom>
          <a:solidFill>
            <a:srgbClr val="C2002F"/>
          </a:solidFill>
          <a:ln/>
        </p:spPr>
      </p:sp>
      <p:sp>
        <p:nvSpPr>
          <p:cNvPr id="9" name="Text 6"/>
          <p:cNvSpPr/>
          <p:nvPr/>
        </p:nvSpPr>
        <p:spPr>
          <a:xfrm>
            <a:off x="6643688" y="1068688"/>
            <a:ext cx="2071688" cy="500063"/>
          </a:xfrm>
          <a:prstGeom prst="rect">
            <a:avLst/>
          </a:prstGeom>
          <a:noFill/>
          <a:ln/>
        </p:spPr>
        <p:txBody>
          <a:bodyPr wrap="square" lIns="136017" tIns="153035" rIns="136017" bIns="153035" rtlCol="0" anchor="ctr">
            <a:spAutoFit/>
          </a:bodyPr>
          <a:lstStyle/>
          <a:p>
            <a:pPr algn="l" indent="0" marL="0">
              <a:lnSpc>
                <a:spcPts val="900"/>
              </a:lnSpc>
              <a:buNone/>
            </a:pPr>
            <a:r>
              <a:rPr lang="en-US" sz="683" b="1" dirty="0">
                <a:solidFill>
                  <a:srgbClr val="F2F2F2"/>
                </a:solidFill>
              </a:rPr>
              <a:t>Cost Implication</a:t>
            </a:r>
            <a:endParaRPr lang="en-US" sz="683" dirty="0"/>
          </a:p>
        </p:txBody>
      </p:sp>
      <p:sp>
        <p:nvSpPr>
          <p:cNvPr id="10" name="Shape 7"/>
          <p:cNvSpPr/>
          <p:nvPr/>
        </p:nvSpPr>
        <p:spPr>
          <a:xfrm>
            <a:off x="428625" y="1568751"/>
            <a:ext cx="8286750" cy="535781"/>
          </a:xfrm>
          <a:prstGeom prst="rect">
            <a:avLst/>
          </a:prstGeom>
          <a:solidFill>
            <a:srgbClr val="FFFFFF"/>
          </a:solidFill>
          <a:ln/>
        </p:spPr>
      </p:sp>
      <p:sp>
        <p:nvSpPr>
          <p:cNvPr id="11" name="Text 8"/>
          <p:cNvSpPr/>
          <p:nvPr/>
        </p:nvSpPr>
        <p:spPr>
          <a:xfrm>
            <a:off x="428625" y="1568751"/>
            <a:ext cx="2071688" cy="535781"/>
          </a:xfrm>
          <a:prstGeom prst="rect">
            <a:avLst/>
          </a:prstGeom>
          <a:noFill/>
          <a:ln/>
        </p:spPr>
        <p:txBody>
          <a:bodyPr wrap="square" lIns="136017" tIns="136017" rIns="136017" bIns="136017" rtlCol="0" anchor="ctr">
            <a:spAutoFit/>
          </a:bodyPr>
          <a:lstStyle/>
          <a:p>
            <a:pPr algn="l" indent="0" marL="0">
              <a:lnSpc>
                <a:spcPts val="1200"/>
              </a:lnSpc>
              <a:buNone/>
            </a:pPr>
            <a:r>
              <a:rPr lang="en-US" sz="683" b="1" dirty="0">
                <a:solidFill>
                  <a:srgbClr val="1A1A1A"/>
                </a:solidFill>
              </a:rPr>
              <a:t>Productivity Suite</a:t>
            </a:r>
            <a:endParaRPr lang="en-US" sz="683" dirty="0"/>
          </a:p>
        </p:txBody>
      </p:sp>
      <p:sp>
        <p:nvSpPr>
          <p:cNvPr id="12" name="Text 9"/>
          <p:cNvSpPr/>
          <p:nvPr/>
        </p:nvSpPr>
        <p:spPr>
          <a:xfrm>
            <a:off x="3283614" y="1690195"/>
            <a:ext cx="505085" cy="135731"/>
          </a:xfrm>
          <a:prstGeom prst="rect">
            <a:avLst/>
          </a:prstGeom>
          <a:noFill/>
          <a:ln/>
        </p:spPr>
        <p:txBody>
          <a:bodyPr wrap="none" lIns="0" tIns="0" rIns="0" bIns="0" rtlCol="0" anchor="t">
            <a:spAutoFit/>
          </a:bodyPr>
          <a:lstStyle/>
          <a:p>
            <a:pPr algn="ctr" indent="0" marL="0">
              <a:lnSpc>
                <a:spcPts val="1200"/>
              </a:lnSpc>
              <a:buNone/>
            </a:pPr>
            <a:r>
              <a:rPr lang="en-US" sz="727" dirty="0">
                <a:solidFill>
                  <a:srgbClr val="1A1A1A"/>
                </a:solidFill>
              </a:rPr>
              <a:t>✓ Included</a:t>
            </a:r>
            <a:endParaRPr lang="en-US" sz="727" dirty="0"/>
          </a:p>
        </p:txBody>
      </p:sp>
      <p:sp>
        <p:nvSpPr>
          <p:cNvPr id="13" name="Text 10"/>
          <p:cNvSpPr/>
          <p:nvPr/>
        </p:nvSpPr>
        <p:spPr>
          <a:xfrm>
            <a:off x="3077924" y="1841999"/>
            <a:ext cx="916437" cy="135731"/>
          </a:xfrm>
          <a:prstGeom prst="rect">
            <a:avLst/>
          </a:prstGeom>
          <a:noFill/>
          <a:ln/>
        </p:spPr>
        <p:txBody>
          <a:bodyPr wrap="none" lIns="0" tIns="0" rIns="0" bIns="0" rtlCol="0" anchor="t">
            <a:spAutoFit/>
          </a:bodyPr>
          <a:lstStyle/>
          <a:p>
            <a:pPr algn="ctr" indent="0" marL="0">
              <a:lnSpc>
                <a:spcPts val="1200"/>
              </a:lnSpc>
              <a:buNone/>
            </a:pPr>
            <a:r>
              <a:rPr lang="en-US" sz="727" dirty="0">
                <a:solidFill>
                  <a:srgbClr val="1A1A1A"/>
                </a:solidFill>
              </a:rPr>
              <a:t>(Gmail, Docs, Drive)</a:t>
            </a:r>
            <a:endParaRPr lang="en-US" sz="727" dirty="0"/>
          </a:p>
        </p:txBody>
      </p:sp>
      <p:sp>
        <p:nvSpPr>
          <p:cNvPr id="14" name="Text 11"/>
          <p:cNvSpPr/>
          <p:nvPr/>
        </p:nvSpPr>
        <p:spPr>
          <a:xfrm>
            <a:off x="4572000" y="1568751"/>
            <a:ext cx="2071688" cy="535781"/>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Not Included</a:t>
            </a:r>
            <a:endParaRPr lang="en-US" sz="727" dirty="0"/>
          </a:p>
        </p:txBody>
      </p:sp>
      <p:sp>
        <p:nvSpPr>
          <p:cNvPr id="15" name="Shape 12"/>
          <p:cNvSpPr/>
          <p:nvPr/>
        </p:nvSpPr>
        <p:spPr>
          <a:xfrm>
            <a:off x="6643688" y="1568751"/>
            <a:ext cx="2071688" cy="535781"/>
          </a:xfrm>
          <a:prstGeom prst="rect">
            <a:avLst/>
          </a:prstGeom>
          <a:solidFill>
            <a:srgbClr val="C2002F">
              <a:alpha val="8000"/>
            </a:srgbClr>
          </a:solidFill>
          <a:ln/>
        </p:spPr>
      </p:sp>
      <p:sp>
        <p:nvSpPr>
          <p:cNvPr id="16" name="Shape 13"/>
          <p:cNvSpPr/>
          <p:nvPr/>
        </p:nvSpPr>
        <p:spPr>
          <a:xfrm>
            <a:off x="6643688" y="2097388"/>
            <a:ext cx="2071688" cy="7144"/>
          </a:xfrm>
          <a:prstGeom prst="rect">
            <a:avLst/>
          </a:prstGeom>
          <a:solidFill>
            <a:srgbClr val="D0D0D0"/>
          </a:solidFill>
          <a:ln/>
        </p:spPr>
      </p:sp>
      <p:sp>
        <p:nvSpPr>
          <p:cNvPr id="17" name="Text 14"/>
          <p:cNvSpPr/>
          <p:nvPr/>
        </p:nvSpPr>
        <p:spPr>
          <a:xfrm>
            <a:off x="7423249" y="1775920"/>
            <a:ext cx="512564" cy="121444"/>
          </a:xfrm>
          <a:prstGeom prst="rect">
            <a:avLst/>
          </a:prstGeom>
          <a:noFill/>
          <a:ln/>
        </p:spPr>
        <p:txBody>
          <a:bodyPr wrap="none" lIns="0" tIns="0" rIns="0" bIns="0" rtlCol="0" anchor="t">
            <a:spAutoFit/>
          </a:bodyPr>
          <a:lstStyle/>
          <a:p>
            <a:pPr algn="ctr" indent="0" marL="0">
              <a:lnSpc>
                <a:spcPts val="1200"/>
              </a:lnSpc>
              <a:buNone/>
            </a:pPr>
            <a:r>
              <a:rPr lang="en-US" sz="683" b="1" dirty="0">
                <a:solidFill>
                  <a:srgbClr val="C2002F"/>
                </a:solidFill>
              </a:rPr>
              <a:t>High Cost</a:t>
            </a:r>
            <a:endParaRPr lang="en-US" sz="683" dirty="0"/>
          </a:p>
        </p:txBody>
      </p:sp>
      <p:sp>
        <p:nvSpPr>
          <p:cNvPr id="18" name="Shape 15"/>
          <p:cNvSpPr/>
          <p:nvPr/>
        </p:nvSpPr>
        <p:spPr>
          <a:xfrm>
            <a:off x="428625" y="2104532"/>
            <a:ext cx="8286750" cy="385763"/>
          </a:xfrm>
          <a:prstGeom prst="rect">
            <a:avLst/>
          </a:prstGeom>
          <a:solidFill>
            <a:srgbClr val="F8F8F8"/>
          </a:solidFill>
          <a:ln/>
        </p:spPr>
      </p:sp>
      <p:sp>
        <p:nvSpPr>
          <p:cNvPr id="19" name="Text 16"/>
          <p:cNvSpPr/>
          <p:nvPr/>
        </p:nvSpPr>
        <p:spPr>
          <a:xfrm>
            <a:off x="428625" y="2104532"/>
            <a:ext cx="2071688" cy="385763"/>
          </a:xfrm>
          <a:prstGeom prst="rect">
            <a:avLst/>
          </a:prstGeom>
          <a:noFill/>
          <a:ln/>
        </p:spPr>
        <p:txBody>
          <a:bodyPr wrap="square" lIns="136017" tIns="136017" rIns="136017" bIns="136017" rtlCol="0" anchor="ctr">
            <a:spAutoFit/>
          </a:bodyPr>
          <a:lstStyle/>
          <a:p>
            <a:pPr algn="l" indent="0" marL="0">
              <a:lnSpc>
                <a:spcPts val="1200"/>
              </a:lnSpc>
              <a:buNone/>
            </a:pPr>
            <a:r>
              <a:rPr lang="en-US" sz="683" b="1" dirty="0">
                <a:solidFill>
                  <a:srgbClr val="1A1A1A"/>
                </a:solidFill>
              </a:rPr>
              <a:t>SSO &amp; User Provisioning</a:t>
            </a:r>
            <a:endParaRPr lang="en-US" sz="683" dirty="0"/>
          </a:p>
        </p:txBody>
      </p:sp>
      <p:sp>
        <p:nvSpPr>
          <p:cNvPr id="20" name="Text 17"/>
          <p:cNvSpPr/>
          <p:nvPr/>
        </p:nvSpPr>
        <p:spPr>
          <a:xfrm>
            <a:off x="2500313" y="2104532"/>
            <a:ext cx="2071688" cy="385763"/>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Included</a:t>
            </a:r>
            <a:endParaRPr lang="en-US" sz="727" dirty="0"/>
          </a:p>
        </p:txBody>
      </p:sp>
      <p:sp>
        <p:nvSpPr>
          <p:cNvPr id="21" name="Text 18"/>
          <p:cNvSpPr/>
          <p:nvPr/>
        </p:nvSpPr>
        <p:spPr>
          <a:xfrm>
            <a:off x="4572000" y="2104532"/>
            <a:ext cx="2071688" cy="385763"/>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Included</a:t>
            </a:r>
            <a:endParaRPr lang="en-US" sz="727" dirty="0"/>
          </a:p>
        </p:txBody>
      </p:sp>
      <p:sp>
        <p:nvSpPr>
          <p:cNvPr id="22" name="Shape 19"/>
          <p:cNvSpPr/>
          <p:nvPr/>
        </p:nvSpPr>
        <p:spPr>
          <a:xfrm>
            <a:off x="6643688" y="2104532"/>
            <a:ext cx="2071688" cy="385763"/>
          </a:xfrm>
          <a:prstGeom prst="rect">
            <a:avLst/>
          </a:prstGeom>
          <a:solidFill>
            <a:srgbClr val="C2002F">
              <a:alpha val="12000"/>
            </a:srgbClr>
          </a:solidFill>
          <a:ln/>
        </p:spPr>
      </p:sp>
      <p:sp>
        <p:nvSpPr>
          <p:cNvPr id="23" name="Shape 20"/>
          <p:cNvSpPr/>
          <p:nvPr/>
        </p:nvSpPr>
        <p:spPr>
          <a:xfrm>
            <a:off x="6643688" y="2483151"/>
            <a:ext cx="2071688" cy="7144"/>
          </a:xfrm>
          <a:prstGeom prst="rect">
            <a:avLst/>
          </a:prstGeom>
          <a:solidFill>
            <a:srgbClr val="D0D0D0"/>
          </a:solidFill>
          <a:ln/>
        </p:spPr>
      </p:sp>
      <p:sp>
        <p:nvSpPr>
          <p:cNvPr id="24" name="Text 21"/>
          <p:cNvSpPr/>
          <p:nvPr/>
        </p:nvSpPr>
        <p:spPr>
          <a:xfrm>
            <a:off x="7084814" y="2236691"/>
            <a:ext cx="1189434" cy="121444"/>
          </a:xfrm>
          <a:prstGeom prst="rect">
            <a:avLst/>
          </a:prstGeom>
          <a:noFill/>
          <a:ln/>
        </p:spPr>
        <p:txBody>
          <a:bodyPr wrap="none" lIns="0" tIns="0" rIns="0" bIns="0" rtlCol="0" anchor="t">
            <a:spAutoFit/>
          </a:bodyPr>
          <a:lstStyle/>
          <a:p>
            <a:pPr algn="ctr" indent="0" marL="0">
              <a:lnSpc>
                <a:spcPts val="1200"/>
              </a:lnSpc>
              <a:buNone/>
            </a:pPr>
            <a:r>
              <a:rPr lang="en-US" sz="683" b="1" dirty="0">
                <a:solidFill>
                  <a:srgbClr val="C2002F"/>
                </a:solidFill>
              </a:rPr>
              <a:t>Core Requirement Met</a:t>
            </a:r>
            <a:endParaRPr lang="en-US" sz="683" dirty="0"/>
          </a:p>
        </p:txBody>
      </p:sp>
      <p:sp>
        <p:nvSpPr>
          <p:cNvPr id="25" name="Shape 22"/>
          <p:cNvSpPr/>
          <p:nvPr/>
        </p:nvSpPr>
        <p:spPr>
          <a:xfrm>
            <a:off x="428625" y="2490295"/>
            <a:ext cx="8286750" cy="539353"/>
          </a:xfrm>
          <a:prstGeom prst="rect">
            <a:avLst/>
          </a:prstGeom>
          <a:solidFill>
            <a:srgbClr val="FFFFFF"/>
          </a:solidFill>
          <a:ln/>
        </p:spPr>
      </p:sp>
      <p:sp>
        <p:nvSpPr>
          <p:cNvPr id="26" name="Text 23"/>
          <p:cNvSpPr/>
          <p:nvPr/>
        </p:nvSpPr>
        <p:spPr>
          <a:xfrm>
            <a:off x="428625" y="2490295"/>
            <a:ext cx="2071688" cy="539353"/>
          </a:xfrm>
          <a:prstGeom prst="rect">
            <a:avLst/>
          </a:prstGeom>
          <a:noFill/>
          <a:ln/>
        </p:spPr>
        <p:txBody>
          <a:bodyPr wrap="square" lIns="136017" tIns="136017" rIns="136017" bIns="136017" rtlCol="0" anchor="ctr">
            <a:spAutoFit/>
          </a:bodyPr>
          <a:lstStyle/>
          <a:p>
            <a:pPr algn="l" indent="0" marL="0">
              <a:lnSpc>
                <a:spcPts val="1200"/>
              </a:lnSpc>
              <a:buNone/>
            </a:pPr>
            <a:r>
              <a:rPr lang="en-US" sz="683" b="1" dirty="0">
                <a:solidFill>
                  <a:srgbClr val="1A1A1A"/>
                </a:solidFill>
              </a:rPr>
              <a:t>Advanced Security</a:t>
            </a:r>
            <a:endParaRPr lang="en-US" sz="683" dirty="0"/>
          </a:p>
        </p:txBody>
      </p:sp>
      <p:sp>
        <p:nvSpPr>
          <p:cNvPr id="27" name="Text 24"/>
          <p:cNvSpPr/>
          <p:nvPr/>
        </p:nvSpPr>
        <p:spPr>
          <a:xfrm>
            <a:off x="2500313" y="2490295"/>
            <a:ext cx="2071688" cy="539353"/>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Included</a:t>
            </a:r>
            <a:endParaRPr lang="en-US" sz="727" dirty="0"/>
          </a:p>
        </p:txBody>
      </p:sp>
      <p:sp>
        <p:nvSpPr>
          <p:cNvPr id="28" name="Text 25"/>
          <p:cNvSpPr/>
          <p:nvPr/>
        </p:nvSpPr>
        <p:spPr>
          <a:xfrm>
            <a:off x="5355301" y="2615310"/>
            <a:ext cx="505085" cy="135731"/>
          </a:xfrm>
          <a:prstGeom prst="rect">
            <a:avLst/>
          </a:prstGeom>
          <a:noFill/>
          <a:ln/>
        </p:spPr>
        <p:txBody>
          <a:bodyPr wrap="none" lIns="0" tIns="0" rIns="0" bIns="0" rtlCol="0" anchor="t">
            <a:spAutoFit/>
          </a:bodyPr>
          <a:lstStyle/>
          <a:p>
            <a:pPr algn="ctr" indent="0" marL="0">
              <a:lnSpc>
                <a:spcPts val="1200"/>
              </a:lnSpc>
              <a:buNone/>
            </a:pPr>
            <a:r>
              <a:rPr lang="en-US" sz="727" dirty="0">
                <a:solidFill>
                  <a:srgbClr val="1A1A1A"/>
                </a:solidFill>
              </a:rPr>
              <a:t>✓ Included</a:t>
            </a:r>
            <a:endParaRPr lang="en-US" sz="727" dirty="0"/>
          </a:p>
        </p:txBody>
      </p:sp>
      <p:sp>
        <p:nvSpPr>
          <p:cNvPr id="29" name="Text 26"/>
          <p:cNvSpPr/>
          <p:nvPr/>
        </p:nvSpPr>
        <p:spPr>
          <a:xfrm>
            <a:off x="5062965" y="2767115"/>
            <a:ext cx="1089757" cy="135731"/>
          </a:xfrm>
          <a:prstGeom prst="rect">
            <a:avLst/>
          </a:prstGeom>
          <a:noFill/>
          <a:ln/>
        </p:spPr>
        <p:txBody>
          <a:bodyPr wrap="none" lIns="0" tIns="0" rIns="0" bIns="0" rtlCol="0" anchor="t">
            <a:spAutoFit/>
          </a:bodyPr>
          <a:lstStyle/>
          <a:p>
            <a:pPr algn="ctr" indent="0" marL="0">
              <a:lnSpc>
                <a:spcPts val="1200"/>
              </a:lnSpc>
              <a:buNone/>
            </a:pPr>
            <a:r>
              <a:rPr lang="en-US" sz="727" dirty="0">
                <a:solidFill>
                  <a:srgbClr val="1A1A1A"/>
                </a:solidFill>
              </a:rPr>
              <a:t>(Context-Aware Access)</a:t>
            </a:r>
            <a:endParaRPr lang="en-US" sz="727" dirty="0"/>
          </a:p>
        </p:txBody>
      </p:sp>
      <p:sp>
        <p:nvSpPr>
          <p:cNvPr id="30" name="Shape 27"/>
          <p:cNvSpPr/>
          <p:nvPr/>
        </p:nvSpPr>
        <p:spPr>
          <a:xfrm>
            <a:off x="6643688" y="2490295"/>
            <a:ext cx="2071688" cy="539353"/>
          </a:xfrm>
          <a:prstGeom prst="rect">
            <a:avLst/>
          </a:prstGeom>
          <a:solidFill>
            <a:srgbClr val="C2002F">
              <a:alpha val="8000"/>
            </a:srgbClr>
          </a:solidFill>
          <a:ln/>
        </p:spPr>
      </p:sp>
      <p:sp>
        <p:nvSpPr>
          <p:cNvPr id="31" name="Shape 28"/>
          <p:cNvSpPr/>
          <p:nvPr/>
        </p:nvSpPr>
        <p:spPr>
          <a:xfrm>
            <a:off x="6643688" y="3022504"/>
            <a:ext cx="2071688" cy="7144"/>
          </a:xfrm>
          <a:prstGeom prst="rect">
            <a:avLst/>
          </a:prstGeom>
          <a:solidFill>
            <a:srgbClr val="D0D0D0"/>
          </a:solidFill>
          <a:ln/>
        </p:spPr>
      </p:sp>
      <p:sp>
        <p:nvSpPr>
          <p:cNvPr id="32" name="Text 29"/>
          <p:cNvSpPr/>
          <p:nvPr/>
        </p:nvSpPr>
        <p:spPr>
          <a:xfrm>
            <a:off x="7084814" y="2699249"/>
            <a:ext cx="1189434" cy="121444"/>
          </a:xfrm>
          <a:prstGeom prst="rect">
            <a:avLst/>
          </a:prstGeom>
          <a:noFill/>
          <a:ln/>
        </p:spPr>
        <p:txBody>
          <a:bodyPr wrap="none" lIns="0" tIns="0" rIns="0" bIns="0" rtlCol="0" anchor="t">
            <a:spAutoFit/>
          </a:bodyPr>
          <a:lstStyle/>
          <a:p>
            <a:pPr algn="ctr" indent="0" marL="0">
              <a:lnSpc>
                <a:spcPts val="1200"/>
              </a:lnSpc>
              <a:buNone/>
            </a:pPr>
            <a:r>
              <a:rPr lang="en-US" sz="683" b="1" dirty="0">
                <a:solidFill>
                  <a:srgbClr val="C2002F"/>
                </a:solidFill>
              </a:rPr>
              <a:t>Core Requirement Met</a:t>
            </a:r>
            <a:endParaRPr lang="en-US" sz="683" dirty="0"/>
          </a:p>
        </p:txBody>
      </p:sp>
      <p:sp>
        <p:nvSpPr>
          <p:cNvPr id="33" name="Shape 30"/>
          <p:cNvSpPr/>
          <p:nvPr/>
        </p:nvSpPr>
        <p:spPr>
          <a:xfrm>
            <a:off x="428625" y="3029648"/>
            <a:ext cx="8286750" cy="385763"/>
          </a:xfrm>
          <a:prstGeom prst="rect">
            <a:avLst/>
          </a:prstGeom>
          <a:solidFill>
            <a:srgbClr val="F8F8F8"/>
          </a:solidFill>
          <a:ln/>
        </p:spPr>
      </p:sp>
      <p:sp>
        <p:nvSpPr>
          <p:cNvPr id="34" name="Text 31"/>
          <p:cNvSpPr/>
          <p:nvPr/>
        </p:nvSpPr>
        <p:spPr>
          <a:xfrm>
            <a:off x="428625" y="3029648"/>
            <a:ext cx="2071688" cy="385763"/>
          </a:xfrm>
          <a:prstGeom prst="rect">
            <a:avLst/>
          </a:prstGeom>
          <a:noFill/>
          <a:ln/>
        </p:spPr>
        <p:txBody>
          <a:bodyPr wrap="square" lIns="136017" tIns="136017" rIns="136017" bIns="136017" rtlCol="0" anchor="ctr">
            <a:spAutoFit/>
          </a:bodyPr>
          <a:lstStyle/>
          <a:p>
            <a:pPr algn="l" indent="0" marL="0">
              <a:lnSpc>
                <a:spcPts val="1200"/>
              </a:lnSpc>
              <a:buNone/>
            </a:pPr>
            <a:r>
              <a:rPr lang="en-US" sz="683" b="1" dirty="0">
                <a:solidFill>
                  <a:srgbClr val="1A1A1A"/>
                </a:solidFill>
              </a:rPr>
              <a:t>Device Management</a:t>
            </a:r>
            <a:endParaRPr lang="en-US" sz="683" dirty="0"/>
          </a:p>
        </p:txBody>
      </p:sp>
      <p:sp>
        <p:nvSpPr>
          <p:cNvPr id="35" name="Text 32"/>
          <p:cNvSpPr/>
          <p:nvPr/>
        </p:nvSpPr>
        <p:spPr>
          <a:xfrm>
            <a:off x="2500313" y="3029648"/>
            <a:ext cx="2071688" cy="385763"/>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Included</a:t>
            </a:r>
            <a:endParaRPr lang="en-US" sz="727" dirty="0"/>
          </a:p>
        </p:txBody>
      </p:sp>
      <p:sp>
        <p:nvSpPr>
          <p:cNvPr id="36" name="Text 33"/>
          <p:cNvSpPr/>
          <p:nvPr/>
        </p:nvSpPr>
        <p:spPr>
          <a:xfrm>
            <a:off x="4572000" y="3029648"/>
            <a:ext cx="2071688" cy="385763"/>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Included</a:t>
            </a:r>
            <a:endParaRPr lang="en-US" sz="727" dirty="0"/>
          </a:p>
        </p:txBody>
      </p:sp>
      <p:sp>
        <p:nvSpPr>
          <p:cNvPr id="37" name="Shape 34"/>
          <p:cNvSpPr/>
          <p:nvPr/>
        </p:nvSpPr>
        <p:spPr>
          <a:xfrm>
            <a:off x="6643688" y="3029648"/>
            <a:ext cx="2071688" cy="385763"/>
          </a:xfrm>
          <a:prstGeom prst="rect">
            <a:avLst/>
          </a:prstGeom>
          <a:solidFill>
            <a:srgbClr val="C2002F">
              <a:alpha val="12000"/>
            </a:srgbClr>
          </a:solidFill>
          <a:ln/>
        </p:spPr>
      </p:sp>
      <p:sp>
        <p:nvSpPr>
          <p:cNvPr id="38" name="Shape 35"/>
          <p:cNvSpPr/>
          <p:nvPr/>
        </p:nvSpPr>
        <p:spPr>
          <a:xfrm>
            <a:off x="6643688" y="3408266"/>
            <a:ext cx="2071688" cy="7144"/>
          </a:xfrm>
          <a:prstGeom prst="rect">
            <a:avLst/>
          </a:prstGeom>
          <a:solidFill>
            <a:srgbClr val="D0D0D0"/>
          </a:solidFill>
          <a:ln/>
        </p:spPr>
      </p:sp>
      <p:sp>
        <p:nvSpPr>
          <p:cNvPr id="39" name="Text 36"/>
          <p:cNvSpPr/>
          <p:nvPr/>
        </p:nvSpPr>
        <p:spPr>
          <a:xfrm>
            <a:off x="7084814" y="3161807"/>
            <a:ext cx="1189434" cy="121444"/>
          </a:xfrm>
          <a:prstGeom prst="rect">
            <a:avLst/>
          </a:prstGeom>
          <a:noFill/>
          <a:ln/>
        </p:spPr>
        <p:txBody>
          <a:bodyPr wrap="none" lIns="0" tIns="0" rIns="0" bIns="0" rtlCol="0" anchor="t">
            <a:spAutoFit/>
          </a:bodyPr>
          <a:lstStyle/>
          <a:p>
            <a:pPr algn="ctr" indent="0" marL="0">
              <a:lnSpc>
                <a:spcPts val="1200"/>
              </a:lnSpc>
              <a:buNone/>
            </a:pPr>
            <a:r>
              <a:rPr lang="en-US" sz="683" b="1" dirty="0">
                <a:solidFill>
                  <a:srgbClr val="C2002F"/>
                </a:solidFill>
              </a:rPr>
              <a:t>Core Requirement Met</a:t>
            </a:r>
            <a:endParaRPr lang="en-US" sz="683" dirty="0"/>
          </a:p>
        </p:txBody>
      </p:sp>
      <p:sp>
        <p:nvSpPr>
          <p:cNvPr id="40" name="Shape 37"/>
          <p:cNvSpPr/>
          <p:nvPr/>
        </p:nvSpPr>
        <p:spPr>
          <a:xfrm>
            <a:off x="428625" y="3415410"/>
            <a:ext cx="8286750" cy="382191"/>
          </a:xfrm>
          <a:prstGeom prst="rect">
            <a:avLst/>
          </a:prstGeom>
          <a:solidFill>
            <a:srgbClr val="FFFFFF"/>
          </a:solidFill>
          <a:ln/>
        </p:spPr>
      </p:sp>
      <p:sp>
        <p:nvSpPr>
          <p:cNvPr id="41" name="Text 38"/>
          <p:cNvSpPr/>
          <p:nvPr/>
        </p:nvSpPr>
        <p:spPr>
          <a:xfrm>
            <a:off x="428625" y="3415410"/>
            <a:ext cx="2071688" cy="382191"/>
          </a:xfrm>
          <a:prstGeom prst="rect">
            <a:avLst/>
          </a:prstGeom>
          <a:noFill/>
          <a:ln/>
        </p:spPr>
        <p:txBody>
          <a:bodyPr wrap="square" lIns="136017" tIns="136017" rIns="136017" bIns="136017" rtlCol="0" anchor="ctr">
            <a:spAutoFit/>
          </a:bodyPr>
          <a:lstStyle/>
          <a:p>
            <a:pPr algn="l" indent="0" marL="0">
              <a:lnSpc>
                <a:spcPts val="1200"/>
              </a:lnSpc>
              <a:buNone/>
            </a:pPr>
            <a:r>
              <a:rPr lang="en-US" sz="683" b="1" dirty="0">
                <a:solidFill>
                  <a:srgbClr val="1A1A1A"/>
                </a:solidFill>
              </a:rPr>
              <a:t>Target User</a:t>
            </a:r>
            <a:endParaRPr lang="en-US" sz="683" dirty="0"/>
          </a:p>
        </p:txBody>
      </p:sp>
      <p:sp>
        <p:nvSpPr>
          <p:cNvPr id="42" name="Text 39"/>
          <p:cNvSpPr/>
          <p:nvPr/>
        </p:nvSpPr>
        <p:spPr>
          <a:xfrm>
            <a:off x="2500313" y="3415410"/>
            <a:ext cx="2071688" cy="382191"/>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Office/Knowledge Workers</a:t>
            </a:r>
            <a:endParaRPr lang="en-US" sz="727" dirty="0"/>
          </a:p>
        </p:txBody>
      </p:sp>
      <p:sp>
        <p:nvSpPr>
          <p:cNvPr id="43" name="Text 40"/>
          <p:cNvSpPr/>
          <p:nvPr/>
        </p:nvSpPr>
        <p:spPr>
          <a:xfrm>
            <a:off x="4572000" y="3415410"/>
            <a:ext cx="2071688" cy="382191"/>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Field/Specialized App Users</a:t>
            </a:r>
            <a:endParaRPr lang="en-US" sz="727" dirty="0"/>
          </a:p>
        </p:txBody>
      </p:sp>
      <p:sp>
        <p:nvSpPr>
          <p:cNvPr id="44" name="Shape 41"/>
          <p:cNvSpPr/>
          <p:nvPr/>
        </p:nvSpPr>
        <p:spPr>
          <a:xfrm>
            <a:off x="6643688" y="3415410"/>
            <a:ext cx="2071688" cy="382191"/>
          </a:xfrm>
          <a:prstGeom prst="rect">
            <a:avLst/>
          </a:prstGeom>
          <a:solidFill>
            <a:srgbClr val="C2002F">
              <a:alpha val="8000"/>
            </a:srgbClr>
          </a:solidFill>
          <a:ln/>
        </p:spPr>
      </p:sp>
      <p:sp>
        <p:nvSpPr>
          <p:cNvPr id="45" name="Text 42"/>
          <p:cNvSpPr/>
          <p:nvPr/>
        </p:nvSpPr>
        <p:spPr>
          <a:xfrm>
            <a:off x="7177683" y="3545784"/>
            <a:ext cx="1003697" cy="121444"/>
          </a:xfrm>
          <a:prstGeom prst="rect">
            <a:avLst/>
          </a:prstGeom>
          <a:noFill/>
          <a:ln/>
        </p:spPr>
        <p:txBody>
          <a:bodyPr wrap="none" lIns="0" tIns="0" rIns="0" bIns="0" rtlCol="0" anchor="t">
            <a:spAutoFit/>
          </a:bodyPr>
          <a:lstStyle/>
          <a:p>
            <a:pPr algn="ctr" indent="0" marL="0">
              <a:lnSpc>
                <a:spcPts val="1200"/>
              </a:lnSpc>
              <a:buNone/>
            </a:pPr>
            <a:r>
              <a:rPr lang="en-US" sz="683" b="1" dirty="0">
                <a:solidFill>
                  <a:srgbClr val="C2002F"/>
                </a:solidFill>
              </a:rPr>
              <a:t>Significant Savings</a:t>
            </a:r>
            <a:endParaRPr lang="en-US" sz="683" dirty="0"/>
          </a:p>
        </p:txBody>
      </p:sp>
      <p:sp>
        <p:nvSpPr>
          <p:cNvPr id="46" name="Shape 43"/>
          <p:cNvSpPr/>
          <p:nvPr/>
        </p:nvSpPr>
        <p:spPr>
          <a:xfrm>
            <a:off x="428625" y="4026201"/>
            <a:ext cx="8286750" cy="685800"/>
          </a:xfrm>
          <a:prstGeom prst="rect">
            <a:avLst/>
          </a:prstGeom>
          <a:solidFill>
            <a:srgbClr val="1A1A1A"/>
          </a:solidFill>
          <a:ln/>
        </p:spPr>
      </p:sp>
      <p:sp>
        <p:nvSpPr>
          <p:cNvPr id="47" name="Shape 44"/>
          <p:cNvSpPr/>
          <p:nvPr/>
        </p:nvSpPr>
        <p:spPr>
          <a:xfrm>
            <a:off x="428625" y="4026201"/>
            <a:ext cx="28575" cy="685800"/>
          </a:xfrm>
          <a:prstGeom prst="rect">
            <a:avLst/>
          </a:prstGeom>
          <a:solidFill>
            <a:srgbClr val="C2002F"/>
          </a:solidFill>
          <a:ln/>
        </p:spPr>
      </p:sp>
      <p:sp>
        <p:nvSpPr>
          <p:cNvPr id="48" name="Text 45"/>
          <p:cNvSpPr/>
          <p:nvPr/>
        </p:nvSpPr>
        <p:spPr>
          <a:xfrm>
            <a:off x="428625" y="4026201"/>
            <a:ext cx="8286750" cy="685800"/>
          </a:xfrm>
          <a:prstGeom prst="rect">
            <a:avLst/>
          </a:prstGeom>
          <a:noFill/>
          <a:ln/>
        </p:spPr>
        <p:txBody>
          <a:bodyPr wrap="square" lIns="204089" tIns="204089" rIns="204089" bIns="204089" rtlCol="0" anchor="t">
            <a:spAutoFit/>
          </a:bodyPr>
          <a:lstStyle/>
          <a:p>
            <a:pPr algn="l" indent="0" marL="0">
              <a:lnSpc>
                <a:spcPts val="1400"/>
              </a:lnSpc>
              <a:buNone/>
            </a:pPr>
            <a:r>
              <a:rPr lang="en-US" sz="734" b="1" dirty="0">
                <a:solidFill>
                  <a:srgbClr val="F2F2F2"/>
                </a:solidFill>
              </a:rPr>
              <a:t>Conclusion:</a:t>
            </a:r>
            <a:pPr algn="l" indent="0" marL="0">
              <a:lnSpc>
                <a:spcPts val="1400"/>
              </a:lnSpc>
              <a:buNone/>
            </a:pPr>
            <a:r>
              <a:rPr lang="en-US" sz="780" dirty="0">
                <a:solidFill>
                  <a:srgbClr val="F2F2F2"/>
                </a:solidFill>
              </a:rPr>
              <a:t> By leveraging Cloud Identity Premium for non-productivity users, the City can achieve enterprise-grade security and unified access at a fraction </a:t>
            </a:r>
            <a:pPr algn="l" indent="0" marL="0">
              <a:lnSpc>
                <a:spcPts val="1400"/>
              </a:lnSpc>
              <a:buNone/>
            </a:pPr>
            <a:r>
              <a:rPr lang="en-US" sz="780" dirty="0">
                <a:solidFill>
                  <a:srgbClr val="F2F2F2"/>
                </a:solidFill>
              </a:rPr>
              <a:t>of the cost of a full Workspace license for this user segment.</a:t>
            </a:r>
            <a:endParaRPr lang="en-US" sz="73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551883"/>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Enabling Targeted AI Adoption Without Over-Licensing</a:t>
            </a:r>
            <a:endParaRPr lang="en-US" sz="1602" dirty="0"/>
          </a:p>
        </p:txBody>
      </p:sp>
      <p:sp>
        <p:nvSpPr>
          <p:cNvPr id="4" name="Text 1"/>
          <p:cNvSpPr/>
          <p:nvPr/>
        </p:nvSpPr>
        <p:spPr>
          <a:xfrm>
            <a:off x="428625" y="1431959"/>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The Gemini Challenge</a:t>
            </a:r>
            <a:endParaRPr lang="en-US" sz="784" dirty="0"/>
          </a:p>
        </p:txBody>
      </p:sp>
      <p:sp>
        <p:nvSpPr>
          <p:cNvPr id="5" name="Text 2"/>
          <p:cNvSpPr/>
          <p:nvPr/>
        </p:nvSpPr>
        <p:spPr>
          <a:xfrm>
            <a:off x="428625" y="1673061"/>
            <a:ext cx="3857625"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Gemini for Google Workspace is an add-on to a full Workspace license. Licensing all non-productivity users with Workspace just for potential AI access is cost-prohibitive.</a:t>
            </a:r>
            <a:endParaRPr lang="en-US" sz="780" dirty="0"/>
          </a:p>
        </p:txBody>
      </p:sp>
      <p:sp>
        <p:nvSpPr>
          <p:cNvPr id="6" name="Text 3"/>
          <p:cNvSpPr/>
          <p:nvPr/>
        </p:nvSpPr>
        <p:spPr>
          <a:xfrm>
            <a:off x="428625" y="2416011"/>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The Optimized Solution</a:t>
            </a:r>
            <a:endParaRPr lang="en-US" sz="784" dirty="0"/>
          </a:p>
        </p:txBody>
      </p:sp>
      <p:sp>
        <p:nvSpPr>
          <p:cNvPr id="7" name="Text 4"/>
          <p:cNvSpPr/>
          <p:nvPr/>
        </p:nvSpPr>
        <p:spPr>
          <a:xfrm>
            <a:off x="592931" y="2657112"/>
            <a:ext cx="3693319" cy="135731"/>
          </a:xfrm>
          <a:prstGeom prst="rect">
            <a:avLst/>
          </a:prstGeom>
          <a:noFill/>
          <a:ln/>
        </p:spPr>
        <p:txBody>
          <a:bodyPr wrap="none" lIns="0" tIns="0" rIns="0" bIns="0" rtlCol="0" anchor="t">
            <a:spAutoFit/>
          </a:bodyPr>
          <a:lstStyle/>
          <a:p>
            <a:pPr algn="l" indent="0" marL="0">
              <a:lnSpc>
                <a:spcPts val="900"/>
              </a:lnSpc>
              <a:buNone/>
            </a:pPr>
            <a:r>
              <a:rPr lang="en-US" sz="683" b="1" dirty="0">
                <a:solidFill>
                  <a:srgbClr val="1A1A1A"/>
                </a:solidFill>
              </a:rPr>
              <a:t>Workspace Users</a:t>
            </a:r>
            <a:endParaRPr lang="en-US" sz="683" dirty="0"/>
          </a:p>
        </p:txBody>
      </p:sp>
      <p:sp>
        <p:nvSpPr>
          <p:cNvPr id="8" name="Text 5"/>
          <p:cNvSpPr/>
          <p:nvPr/>
        </p:nvSpPr>
        <p:spPr>
          <a:xfrm>
            <a:off x="592931" y="2835706"/>
            <a:ext cx="3693319" cy="150019"/>
          </a:xfrm>
          <a:prstGeom prst="rect">
            <a:avLst/>
          </a:prstGeom>
          <a:noFill/>
          <a:ln/>
        </p:spPr>
        <p:txBody>
          <a:bodyPr wrap="none" lIns="0" tIns="0" rIns="0" bIns="0" rtlCol="0" anchor="t">
            <a:spAutoFit/>
          </a:bodyPr>
          <a:lstStyle/>
          <a:p>
            <a:pPr algn="l" indent="0" marL="0">
              <a:lnSpc>
                <a:spcPts val="1200"/>
              </a:lnSpc>
              <a:buNone/>
            </a:pPr>
            <a:r>
              <a:rPr lang="en-US" sz="727" dirty="0">
                <a:solidFill>
                  <a:srgbClr val="2D4F85"/>
                </a:solidFill>
              </a:rPr>
              <a:t>Seamlessly adopt Gemini for Workspace as an add-on for knowledge workers.</a:t>
            </a:r>
            <a:endParaRPr lang="en-US" sz="727" dirty="0"/>
          </a:p>
        </p:txBody>
      </p:sp>
      <p:sp>
        <p:nvSpPr>
          <p:cNvPr id="9" name="Text 6"/>
          <p:cNvSpPr/>
          <p:nvPr/>
        </p:nvSpPr>
        <p:spPr>
          <a:xfrm>
            <a:off x="592931" y="3128600"/>
            <a:ext cx="3693319" cy="135731"/>
          </a:xfrm>
          <a:prstGeom prst="rect">
            <a:avLst/>
          </a:prstGeom>
          <a:noFill/>
          <a:ln/>
        </p:spPr>
        <p:txBody>
          <a:bodyPr wrap="none" lIns="0" tIns="0" rIns="0" bIns="0" rtlCol="0" anchor="t">
            <a:spAutoFit/>
          </a:bodyPr>
          <a:lstStyle/>
          <a:p>
            <a:pPr algn="l" indent="0" marL="0">
              <a:lnSpc>
                <a:spcPts val="900"/>
              </a:lnSpc>
              <a:buNone/>
            </a:pPr>
            <a:r>
              <a:rPr lang="en-US" sz="683" b="1" dirty="0">
                <a:solidFill>
                  <a:srgbClr val="1A1A1A"/>
                </a:solidFill>
              </a:rPr>
              <a:t>Cloud Identity Users</a:t>
            </a:r>
            <a:endParaRPr lang="en-US" sz="683" dirty="0"/>
          </a:p>
        </p:txBody>
      </p:sp>
      <p:sp>
        <p:nvSpPr>
          <p:cNvPr id="10" name="Text 7"/>
          <p:cNvSpPr/>
          <p:nvPr/>
        </p:nvSpPr>
        <p:spPr>
          <a:xfrm>
            <a:off x="592931" y="3307193"/>
            <a:ext cx="3693319" cy="600075"/>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For specialized roles (e.g., data science, planning) that require AI but not the full suite, we will procure Gemini Enterprise licenses only for those specific users. This avoids the cost of a full Workspace license while still enabling critical AI-powered workflows.</a:t>
            </a:r>
            <a:endParaRPr lang="en-US" sz="727" dirty="0"/>
          </a:p>
        </p:txBody>
      </p:sp>
      <p:sp>
        <p:nvSpPr>
          <p:cNvPr id="11" name="Shape 8"/>
          <p:cNvSpPr/>
          <p:nvPr/>
        </p:nvSpPr>
        <p:spPr>
          <a:xfrm>
            <a:off x="428625" y="4135868"/>
            <a:ext cx="3857625" cy="884374"/>
          </a:xfrm>
          <a:prstGeom prst="rect">
            <a:avLst/>
          </a:prstGeom>
          <a:solidFill>
            <a:srgbClr val="1A1A1A"/>
          </a:solidFill>
          <a:ln/>
        </p:spPr>
      </p:sp>
      <p:sp>
        <p:nvSpPr>
          <p:cNvPr id="12" name="Text 9"/>
          <p:cNvSpPr/>
          <p:nvPr/>
        </p:nvSpPr>
        <p:spPr>
          <a:xfrm>
            <a:off x="600075" y="4307318"/>
            <a:ext cx="3514725" cy="135731"/>
          </a:xfrm>
          <a:prstGeom prst="rect">
            <a:avLst/>
          </a:prstGeom>
          <a:noFill/>
          <a:ln/>
        </p:spPr>
        <p:txBody>
          <a:bodyPr wrap="none" lIns="0" tIns="0" rIns="0" bIns="0" rtlCol="0" anchor="t">
            <a:spAutoFit/>
          </a:bodyPr>
          <a:lstStyle/>
          <a:p>
            <a:pPr algn="l" indent="0" marL="0">
              <a:lnSpc>
                <a:spcPts val="900"/>
              </a:lnSpc>
              <a:buNone/>
            </a:pPr>
            <a:r>
              <a:rPr lang="en-US" sz="683" b="1" spc="1" kern="0" dirty="0">
                <a:solidFill>
                  <a:srgbClr val="C2002F"/>
                </a:solidFill>
              </a:rPr>
              <a:t>Strategic Outcome</a:t>
            </a:r>
            <a:endParaRPr lang="en-US" sz="683" dirty="0"/>
          </a:p>
        </p:txBody>
      </p:sp>
      <p:sp>
        <p:nvSpPr>
          <p:cNvPr id="13" name="Text 10"/>
          <p:cNvSpPr/>
          <p:nvPr/>
        </p:nvSpPr>
        <p:spPr>
          <a:xfrm>
            <a:off x="600075" y="4528775"/>
            <a:ext cx="3514725"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F2F2F2"/>
                </a:solidFill>
              </a:rPr>
              <a:t>We enable targeted, high-value AI adoption across the City while maintaining strict cost control over the underlying identity licenses.</a:t>
            </a:r>
            <a:endParaRPr lang="en-US" sz="727" dirty="0"/>
          </a:p>
        </p:txBody>
      </p:sp>
      <p:pic>
        <p:nvPicPr>
          <p:cNvPr id="14" name="Image 1" descr="preencoded.png">    </p:cNvPr>
          <p:cNvPicPr>
            <a:picLocks noChangeAspect="1"/>
          </p:cNvPicPr>
          <p:nvPr/>
        </p:nvPicPr>
        <p:blipFill>
          <a:blip r:embed="rId2"/>
          <a:stretch>
            <a:fillRect/>
          </a:stretch>
        </p:blipFill>
        <p:spPr>
          <a:xfrm>
            <a:off x="5286375" y="1929287"/>
            <a:ext cx="2857500" cy="17135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2025-12-04T18:27:35Z</dcterms:created>
  <dcterms:modified xsi:type="dcterms:W3CDTF">2025-12-04T18:27:35Z</dcterms:modified>
</cp:coreProperties>
</file>